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34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notesSlides/notesSlide25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46" r:id="rId1"/>
  </p:sldMasterIdLst>
  <p:notesMasterIdLst>
    <p:notesMasterId r:id="rId41"/>
  </p:notesMasterIdLst>
  <p:sldIdLst>
    <p:sldId id="290" r:id="rId2"/>
    <p:sldId id="303" r:id="rId3"/>
    <p:sldId id="273" r:id="rId4"/>
    <p:sldId id="269" r:id="rId5"/>
    <p:sldId id="280" r:id="rId6"/>
    <p:sldId id="293" r:id="rId7"/>
    <p:sldId id="265" r:id="rId8"/>
    <p:sldId id="297" r:id="rId9"/>
    <p:sldId id="298" r:id="rId10"/>
    <p:sldId id="258" r:id="rId11"/>
    <p:sldId id="263" r:id="rId12"/>
    <p:sldId id="260" r:id="rId13"/>
    <p:sldId id="277" r:id="rId14"/>
    <p:sldId id="275" r:id="rId15"/>
    <p:sldId id="276" r:id="rId16"/>
    <p:sldId id="296" r:id="rId17"/>
    <p:sldId id="295" r:id="rId18"/>
    <p:sldId id="300" r:id="rId19"/>
    <p:sldId id="306" r:id="rId20"/>
    <p:sldId id="308" r:id="rId21"/>
    <p:sldId id="307" r:id="rId22"/>
    <p:sldId id="326" r:id="rId23"/>
    <p:sldId id="312" r:id="rId24"/>
    <p:sldId id="327" r:id="rId25"/>
    <p:sldId id="272" r:id="rId26"/>
    <p:sldId id="279" r:id="rId27"/>
    <p:sldId id="267" r:id="rId28"/>
    <p:sldId id="283" r:id="rId29"/>
    <p:sldId id="316" r:id="rId30"/>
    <p:sldId id="294" r:id="rId31"/>
    <p:sldId id="309" r:id="rId32"/>
    <p:sldId id="317" r:id="rId33"/>
    <p:sldId id="271" r:id="rId34"/>
    <p:sldId id="320" r:id="rId35"/>
    <p:sldId id="324" r:id="rId36"/>
    <p:sldId id="318" r:id="rId37"/>
    <p:sldId id="321" r:id="rId38"/>
    <p:sldId id="322" r:id="rId39"/>
    <p:sldId id="32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EDA87D"/>
    <a:srgbClr val="6A81C8"/>
    <a:srgbClr val="95A7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7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BFF17-28F3-704C-8D45-4FE0D161047D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77AE1-1969-EE4E-842C-DB278BDA05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Relationship Id="rId3" Type="http://schemas.openxmlformats.org/officeDocument/2006/relationships/hyperlink" Target="http://www.gutenberg.org/etext/14838" TargetMode="Externa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Relationship Id="rId3" Type="http://schemas.openxmlformats.org/officeDocument/2006/relationships/hyperlink" Target="http://www.smh.com.au/national/education/degrees-of-separation-more-women-enrolling-at-universities-20131124-2y46e.html%23ixzz2zUSLxuaE" TargetMode="Externa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Wakefield, Priscilla (1796). 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 Introduction to Botany in a Series of Familiar Letters.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Preface.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Phelps, Amelia (1829) 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Familiar letters on Botany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Introduction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Elettra</a:t>
            </a:r>
            <a:r>
              <a:rPr lang="en-US" dirty="0" smtClean="0"/>
              <a:t> 2013 - Rebecca  </a:t>
            </a:r>
            <a:r>
              <a:rPr lang="en-US" dirty="0" err="1" smtClean="0"/>
              <a:t>Auchettl</a:t>
            </a:r>
            <a:r>
              <a:rPr lang="en-US" dirty="0" smtClean="0"/>
              <a:t> in front of the XPS </a:t>
            </a:r>
            <a:r>
              <a:rPr lang="en-US" dirty="0" err="1" smtClean="0"/>
              <a:t>Analyzer.jpg</a:t>
            </a:r>
            <a:endParaRPr lang="en-US" dirty="0" smtClean="0"/>
          </a:p>
          <a:p>
            <a:r>
              <a:rPr lang="en-US" dirty="0" err="1" smtClean="0"/>
              <a:t>SUT’s</a:t>
            </a:r>
            <a:r>
              <a:rPr lang="en-US" dirty="0" smtClean="0"/>
              <a:t> first </a:t>
            </a:r>
            <a:r>
              <a:rPr lang="en-US" dirty="0" err="1" smtClean="0"/>
              <a:t>honours</a:t>
            </a:r>
            <a:r>
              <a:rPr lang="en-US" dirty="0" smtClean="0"/>
              <a:t> student to travel</a:t>
            </a:r>
            <a:r>
              <a:rPr lang="en-US" baseline="0" dirty="0" smtClean="0"/>
              <a:t> to the </a:t>
            </a:r>
            <a:r>
              <a:rPr lang="en-US" baseline="0" dirty="0" err="1" smtClean="0"/>
              <a:t>Elettra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Sincrotrone</a:t>
            </a:r>
            <a:r>
              <a:rPr lang="en-US" baseline="0" dirty="0" smtClean="0"/>
              <a:t> in Trieste, Italy, where she researched her computational and theoretical chemistry project.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Source:  The University of Adelaide.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Picture: BRENTON EDWARDS </a:t>
            </a:r>
            <a:r>
              <a:rPr lang="en-US" sz="1200" i="1" dirty="0" smtClean="0">
                <a:solidFill>
                  <a:srgbClr val="000090"/>
                </a:solidFill>
              </a:rPr>
              <a:t>Source:</a:t>
            </a:r>
            <a:r>
              <a:rPr lang="en-US" sz="1200" dirty="0" smtClean="0">
                <a:solidFill>
                  <a:srgbClr val="000090"/>
                </a:solidFill>
              </a:rPr>
              <a:t> The Advertiser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 http://sydney.edu.au/alumni/sam/march2014/fariba-dehghani.shtml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Data</a:t>
            </a:r>
            <a:r>
              <a:rPr lang="en-US" baseline="0" dirty="0" smtClean="0"/>
              <a:t> from </a:t>
            </a:r>
            <a:r>
              <a:rPr lang="en-US" dirty="0" smtClean="0"/>
              <a:t>Table 1  www.spre.com.au/download/SPREGenderAgenda2012.pdf</a:t>
            </a:r>
          </a:p>
          <a:p>
            <a:r>
              <a:rPr lang="en-US" dirty="0" smtClean="0"/>
              <a:t>Fields of Education: broad, narrow &amp; detailed from: http://www.abs.gov.au/ausstats/abs@.nsf/0/E7779A9FD5C8D846CA256AAF001FCA5C?opendocument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Data from Gender Agenda</a:t>
            </a:r>
            <a:r>
              <a:rPr lang="en-US" baseline="0" dirty="0" smtClean="0"/>
              <a:t> </a:t>
            </a:r>
            <a:r>
              <a:rPr lang="en-US" dirty="0" smtClean="0"/>
              <a:t>Table A.  http://www.spre.com.au/download/SPREGenderAgenda2012.pdf</a:t>
            </a:r>
          </a:p>
          <a:p>
            <a:r>
              <a:rPr lang="en-US" dirty="0" smtClean="0"/>
              <a:t>Fields of Education: broad, narrow &amp; detailed from: http://www.abs.gov.au/ausstats/abs@.nsf/0/E7779A9FD5C8D846CA256AAF001FCA5C?opendocument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6DD19-3947-3347-9995-38E8C14072A1}" type="slidenum">
              <a:rPr lang="en-US"/>
              <a:pPr/>
              <a:t>18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UG Gender distribution across narrow field</a:t>
            </a:r>
            <a:r>
              <a:rPr lang="en-US" baseline="0" dirty="0" smtClean="0"/>
              <a:t> of Science.  Other includes Forensic, Pharmacology, Food Technology </a:t>
            </a:r>
            <a:r>
              <a:rPr lang="en-US" i="1" baseline="0" dirty="0" smtClean="0"/>
              <a:t>inter alia</a:t>
            </a:r>
          </a:p>
          <a:p>
            <a:pPr eaLnBrk="1" hangingPunct="1"/>
            <a:r>
              <a:rPr lang="en-US" baseline="0" dirty="0" smtClean="0"/>
              <a:t>Source: Chief Scientists Report, Table 4.15 for 2009.</a:t>
            </a:r>
          </a:p>
          <a:p>
            <a:pPr eaLnBrk="1" hangingPunct="1"/>
            <a:r>
              <a:rPr lang="en-US" baseline="0" dirty="0" smtClean="0"/>
              <a:t>Available at: </a:t>
            </a:r>
            <a:r>
              <a:rPr lang="en-US" baseline="0" dirty="0" err="1" smtClean="0"/>
              <a:t>www.chiefscientist.gov.au/wp-content/uploads/Unhealthy-Science-Report-Ian-R-Dobson.pdf</a:t>
            </a:r>
            <a:r>
              <a:rPr lang="en-US" baseline="0" dirty="0" smtClean="0"/>
              <a:t>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6DD19-3947-3347-9995-38E8C14072A1}" type="slidenum">
              <a:rPr lang="en-US"/>
              <a:pPr/>
              <a:t>19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Australia-wide Engineering enrolments, with females at 15%</a:t>
            </a:r>
          </a:p>
          <a:p>
            <a:pPr eaLnBrk="1" hangingPunct="1"/>
            <a:r>
              <a:rPr lang="en-US" dirty="0" smtClean="0"/>
              <a:t>‘Other’ includes </a:t>
            </a:r>
            <a:r>
              <a:rPr lang="en-US" i="1" dirty="0" smtClean="0"/>
              <a:t>inter alia</a:t>
            </a:r>
            <a:r>
              <a:rPr lang="en-US" i="1" baseline="0" dirty="0" smtClean="0"/>
              <a:t> </a:t>
            </a:r>
            <a:r>
              <a:rPr lang="en-US" dirty="0" smtClean="0"/>
              <a:t>Environmental, Biomedical, Fire Technology, also {Maritime, </a:t>
            </a:r>
            <a:r>
              <a:rPr lang="en-US" dirty="0" err="1" smtClean="0"/>
              <a:t>Geomatic</a:t>
            </a:r>
            <a:r>
              <a:rPr lang="en-US" dirty="0" smtClean="0"/>
              <a:t>, Automotive}.    </a:t>
            </a:r>
          </a:p>
          <a:p>
            <a:pPr eaLnBrk="1" hangingPunct="1"/>
            <a:r>
              <a:rPr lang="en-US" dirty="0" smtClean="0"/>
              <a:t>Source: Data extracted from figure 1 </a:t>
            </a:r>
            <a:r>
              <a:rPr lang="en-US" dirty="0" err="1" smtClean="0"/>
              <a:t>Ngiyen</a:t>
            </a:r>
            <a:r>
              <a:rPr lang="en-US" dirty="0" smtClean="0"/>
              <a:t> &amp; </a:t>
            </a:r>
            <a:r>
              <a:rPr lang="en-US" dirty="0" err="1" smtClean="0"/>
              <a:t>Pudlowski</a:t>
            </a:r>
            <a:endParaRPr lang="en-US" baseline="0" dirty="0" smtClean="0"/>
          </a:p>
          <a:p>
            <a:pPr eaLnBrk="1" hangingPunct="1"/>
            <a:r>
              <a:rPr lang="en-US" baseline="0" dirty="0" smtClean="0"/>
              <a:t>Available as </a:t>
            </a:r>
            <a:r>
              <a:rPr lang="en-US" baseline="0" dirty="0" err="1" smtClean="0"/>
              <a:t>pdf</a:t>
            </a:r>
            <a:r>
              <a:rPr lang="en-US" baseline="0" dirty="0" smtClean="0"/>
              <a:t> file at: http://www.wiete.com.au/conferences/3wiete/Pages/05-Nguyen-D.pdf</a:t>
            </a:r>
          </a:p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Source: </a:t>
            </a:r>
            <a:r>
              <a:rPr lang="en-US" baseline="0" dirty="0" smtClean="0"/>
              <a:t>Source: Chief Scientists Report, Table 4.31 for 2009.</a:t>
            </a:r>
          </a:p>
          <a:p>
            <a:pPr eaLnBrk="1" hangingPunct="1"/>
            <a:r>
              <a:rPr lang="en-US" baseline="0" dirty="0" smtClean="0"/>
              <a:t>Available at: </a:t>
            </a:r>
            <a:r>
              <a:rPr lang="en-US" baseline="0" dirty="0" err="1" smtClean="0"/>
              <a:t>http://www.chiefscientist.gov.au/wp-content/uploads/Unhealthy-Science-Report-Ian-R-Dobson.pdf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ED256-603D-E541-A24A-9C1DCE30B9EE}" type="slidenum">
              <a:rPr lang="en-US"/>
              <a:pPr/>
              <a:t>21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Gender distribution:  DVC research  males</a:t>
            </a:r>
            <a:r>
              <a:rPr lang="en-US" baseline="0" dirty="0" smtClean="0"/>
              <a:t> 29:  females 10    Compare DVC academic  males 16;  females 23</a:t>
            </a:r>
          </a:p>
          <a:p>
            <a:r>
              <a:rPr lang="en-US" baseline="0" dirty="0" smtClean="0"/>
              <a:t>Data as at May 2014</a:t>
            </a:r>
          </a:p>
          <a:p>
            <a:r>
              <a:rPr lang="en-US" baseline="0" dirty="0" smtClean="0"/>
              <a:t>Source of data: www.universitiesaustralia.edu.au/australias-universities/university-key-contacts#.U2zpMcfSrww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from: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John Lindley, Professor of Botany, from Gardener's Monthly magazine 1867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http://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www.blogcatalog.com/blogs/american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-gardening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sz="1200" u="none" strike="noStrike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AAS  established</a:t>
            </a:r>
            <a:r>
              <a:rPr lang="en-US" baseline="0" dirty="0" smtClean="0"/>
              <a:t> in 1954, elected its first female Fellow in  19xx</a:t>
            </a:r>
            <a:endParaRPr lang="en-US" dirty="0" smtClean="0"/>
          </a:p>
          <a:p>
            <a:r>
              <a:rPr lang="en-US" dirty="0" smtClean="0"/>
              <a:t>Percentage of females: 2004-2014 = 15%,</a:t>
            </a:r>
            <a:r>
              <a:rPr lang="en-US" baseline="0" dirty="0" smtClean="0"/>
              <a:t> but without 2014, figure is 9% for 2004 to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of image: Gutenberg </a:t>
            </a:r>
            <a:r>
              <a:rPr lang="en-US" dirty="0" err="1" smtClean="0"/>
              <a:t>ebook</a:t>
            </a:r>
            <a:r>
              <a:rPr lang="en-US" dirty="0" smtClean="0"/>
              <a:t> of </a:t>
            </a:r>
            <a:r>
              <a:rPr lang="en-US" i="1" dirty="0" smtClean="0">
                <a:hlinkClick r:id="rId3"/>
              </a:rPr>
              <a:t>The Tale of Peter Rabbit</a:t>
            </a:r>
            <a:endParaRPr lang="en-US" i="1" dirty="0" smtClean="0"/>
          </a:p>
          <a:p>
            <a:r>
              <a:rPr lang="en-US" i="0" dirty="0" smtClean="0"/>
              <a:t>Source of Fungus image: </a:t>
            </a:r>
            <a:r>
              <a:rPr lang="en-US" i="1" dirty="0" err="1" smtClean="0"/>
              <a:t>www.winsornewton.com/news/beatrix-potter-watercolourist-and-scientific-Illustrator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 : www.crc.gov.au/About-CRCs/Directory/Documents/CRC-Program-CRC-Directory-2013-14.pdf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Source:</a:t>
            </a:r>
            <a:r>
              <a:rPr lang="en-US" sz="1200" baseline="0" dirty="0" smtClean="0">
                <a:solidFill>
                  <a:srgbClr val="000090"/>
                </a:solidFill>
              </a:rPr>
              <a:t>  www.epcrc.com.au/ceos-update-february-2014;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aseline="0" dirty="0" smtClean="0">
                <a:solidFill>
                  <a:srgbClr val="000090"/>
                </a:solidFill>
              </a:rPr>
              <a:t>CRC info:  </a:t>
            </a:r>
            <a:r>
              <a:rPr lang="en-US" sz="1200" baseline="0" dirty="0" err="1" smtClean="0">
                <a:solidFill>
                  <a:srgbClr val="000090"/>
                </a:solidFill>
              </a:rPr>
              <a:t>www.epcrc.com.au</a:t>
            </a:r>
            <a:endParaRPr lang="en-US" sz="1200" baseline="0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</a:t>
            </a:r>
          </a:p>
          <a:p>
            <a:r>
              <a:rPr lang="en-US" dirty="0" err="1" smtClean="0"/>
              <a:t>Cf</a:t>
            </a:r>
            <a:r>
              <a:rPr lang="en-US" dirty="0" smtClean="0"/>
              <a:t>:  Of the </a:t>
            </a:r>
            <a:r>
              <a:rPr lang="en-US" i="1" dirty="0" smtClean="0"/>
              <a:t>500</a:t>
            </a:r>
            <a:r>
              <a:rPr lang="en-US" dirty="0" smtClean="0"/>
              <a:t> largest </a:t>
            </a:r>
            <a:r>
              <a:rPr lang="en-US" i="1" dirty="0" smtClean="0"/>
              <a:t>companies</a:t>
            </a:r>
            <a:r>
              <a:rPr lang="en-US" dirty="0" smtClean="0"/>
              <a:t> in the United States as compiled by </a:t>
            </a:r>
            <a:r>
              <a:rPr lang="en-US" i="1" dirty="0" smtClean="0"/>
              <a:t>FORTUNE</a:t>
            </a:r>
            <a:r>
              <a:rPr lang="en-US" dirty="0" smtClean="0"/>
              <a:t> magazine,</a:t>
            </a:r>
            <a:r>
              <a:rPr lang="en-US" baseline="0" dirty="0" smtClean="0"/>
              <a:t> </a:t>
            </a:r>
            <a:r>
              <a:rPr lang="en-US" dirty="0" smtClean="0"/>
              <a:t>only 23 women are CEOs, and  17% of seats on the board of directors are held by women.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Source:  </a:t>
            </a:r>
            <a:r>
              <a:rPr lang="en-US" sz="1200" dirty="0" err="1" smtClean="0">
                <a:solidFill>
                  <a:srgbClr val="000090"/>
                </a:solidFill>
              </a:rPr>
              <a:t>http://www.csiro.au/Portals/About-CSIRO/Who-we-are/Executive/MeganClark.aspx</a:t>
            </a:r>
            <a:endParaRPr lang="en-US" sz="1200" dirty="0" smtClean="0">
              <a:solidFill>
                <a:srgbClr val="00009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Also:</a:t>
            </a:r>
            <a:r>
              <a:rPr lang="en-US" sz="1200" baseline="0" dirty="0" smtClean="0">
                <a:solidFill>
                  <a:srgbClr val="000090"/>
                </a:solidFill>
              </a:rPr>
              <a:t>  http://theconversation.com/efficiency-tax-will-stifle-scientific-work-at-csiro-6928</a:t>
            </a:r>
            <a:endParaRPr lang="en-US" sz="1200" dirty="0" smtClean="0">
              <a:solidFill>
                <a:srgbClr val="00009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441C-D2B0-5E49-AAF5-474B9040D249}" type="slidenum">
              <a:rPr lang="en-US"/>
              <a:pPr/>
              <a:t>29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IMB: Institute of </a:t>
            </a:r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Source:  </a:t>
            </a:r>
            <a:r>
              <a:rPr lang="en-US" sz="1200" dirty="0" err="1" smtClean="0">
                <a:solidFill>
                  <a:srgbClr val="000090"/>
                </a:solidFill>
              </a:rPr>
              <a:t>http://www.atnf.csiro.au/people/Lisa.Harvey-Smith/index.html</a:t>
            </a:r>
            <a:endParaRPr lang="en-US" sz="1200" dirty="0" smtClean="0">
              <a:solidFill>
                <a:srgbClr val="00009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Source: </a:t>
            </a:r>
            <a:r>
              <a:rPr lang="en-US" sz="1200" dirty="0" err="1" smtClean="0">
                <a:solidFill>
                  <a:srgbClr val="000090"/>
                </a:solidFill>
              </a:rPr>
              <a:t>www.atnf.csiro.au/people/Lisa.Harvey-Smith/index.html</a:t>
            </a:r>
            <a:endParaRPr lang="en-US" sz="1200" dirty="0" smtClean="0">
              <a:solidFill>
                <a:srgbClr val="00009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90"/>
                </a:solidFill>
              </a:rPr>
              <a:t>Also:  http://</a:t>
            </a:r>
            <a:r>
              <a:rPr lang="en-US" sz="1200" dirty="0" err="1" smtClean="0">
                <a:solidFill>
                  <a:srgbClr val="000090"/>
                </a:solidFill>
              </a:rPr>
              <a:t>www.lisaharveysmith.com/Home.html</a:t>
            </a:r>
            <a:endParaRPr lang="en-US" sz="1200" smtClean="0">
              <a:solidFill>
                <a:srgbClr val="00009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smtClean="0">
              <a:solidFill>
                <a:srgbClr val="00009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RMIT:  http://www2.rmit.edu.au/Courses/pdf/eng.pdf</a:t>
            </a:r>
          </a:p>
          <a:p>
            <a:r>
              <a:rPr lang="en-US" dirty="0" smtClean="0"/>
              <a:t>Latrobe: www.latrobe.edu.au/postgrad/downloads/PG-sci-tech-eng-guide-2014.pdf</a:t>
            </a:r>
          </a:p>
          <a:p>
            <a:r>
              <a:rPr lang="en-US" dirty="0" err="1" smtClean="0"/>
              <a:t>Monash</a:t>
            </a:r>
            <a:r>
              <a:rPr lang="en-US" dirty="0" smtClean="0"/>
              <a:t>:  </a:t>
            </a:r>
            <a:r>
              <a:rPr lang="en-US" dirty="0" err="1" smtClean="0"/>
              <a:t>http://eng.monash.edu.au/prospective/ug/course-guide.html</a:t>
            </a:r>
            <a:endParaRPr lang="en-US" dirty="0" smtClean="0"/>
          </a:p>
          <a:p>
            <a:r>
              <a:rPr lang="en-US" dirty="0" smtClean="0"/>
              <a:t>USA:  </a:t>
            </a:r>
            <a:r>
              <a:rPr lang="en-US" dirty="0" err="1" smtClean="0"/>
              <a:t>www.unisa.edu.au/Global/ITEE/ITEE/DISCIPLINES/Engineering.pdf</a:t>
            </a:r>
            <a:endParaRPr lang="en-US" dirty="0" smtClean="0"/>
          </a:p>
          <a:p>
            <a:r>
              <a:rPr lang="en-US" dirty="0" smtClean="0"/>
              <a:t>UTAS: http://www.utas.edu.au/__data/assets/pdf_file/0010/99892/Computing_Info_systems_at_UTAS.pdf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441C-D2B0-5E49-AAF5-474B9040D249}" type="slidenum">
              <a:rPr lang="en-US"/>
              <a:pPr/>
              <a:t>32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Obloquy = strong public condemnation; Disgrace, especially that brought about by public condemnation; vilification, opprobrium, vituperation.  </a:t>
            </a:r>
          </a:p>
          <a:p>
            <a:r>
              <a:rPr lang="en-US" dirty="0" smtClean="0"/>
              <a:t>Source:  Lindley’s Introductory lecture, pp 14, 17.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Katie York, UG student</a:t>
            </a:r>
            <a:r>
              <a:rPr lang="en-US" baseline="0" dirty="0" smtClean="0"/>
              <a:t> at </a:t>
            </a:r>
            <a:r>
              <a:rPr lang="en-US" dirty="0" smtClean="0"/>
              <a:t>Swinburne University of Technology, Melbourne,  Australia.</a:t>
            </a:r>
          </a:p>
          <a:p>
            <a:r>
              <a:rPr lang="en-US" i="1" dirty="0" smtClean="0"/>
              <a:t>Almost </a:t>
            </a:r>
            <a:r>
              <a:rPr lang="en-US" dirty="0" smtClean="0"/>
              <a:t>a rarity in Australian higher education - one of the women who make up 16 per cent of the students enrolled nation wide</a:t>
            </a:r>
          </a:p>
          <a:p>
            <a:r>
              <a:rPr lang="en-US" dirty="0" smtClean="0"/>
              <a:t>http://www.smh.com.au/national/education/a-new-take-on-the-gender-gap-20120716-2262p.html </a:t>
            </a:r>
          </a:p>
          <a:p>
            <a:r>
              <a:rPr lang="en-US" dirty="0" smtClean="0"/>
              <a:t>Photo credit:  Joe </a:t>
            </a:r>
            <a:r>
              <a:rPr lang="en-US" dirty="0" err="1" smtClean="0"/>
              <a:t>Armao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441C-D2B0-5E49-AAF5-474B9040D249}" type="slidenum">
              <a:rPr lang="en-US"/>
              <a:pPr/>
              <a:t>34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Letter to Editor: </a:t>
            </a:r>
            <a:r>
              <a:rPr lang="en-US" i="1" dirty="0" smtClean="0"/>
              <a:t>Time</a:t>
            </a:r>
            <a:r>
              <a:rPr lang="en-US" dirty="0" smtClean="0"/>
              <a:t> magazine March 10, 2014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441C-D2B0-5E49-AAF5-474B9040D249}" type="slidenum">
              <a:rPr lang="en-US"/>
              <a:pPr/>
              <a:t>35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441C-D2B0-5E49-AAF5-474B9040D249}" type="slidenum">
              <a:rPr lang="en-US"/>
              <a:pPr/>
              <a:t>36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Monash</a:t>
            </a:r>
            <a:r>
              <a:rPr lang="en-US" dirty="0" smtClean="0"/>
              <a:t> VC: Co-Chair of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Equal Opportunity for Women Committee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that produced the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Inclusion Gender Equity Strategy 2011-2015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441C-D2B0-5E49-AAF5-474B9040D249}" type="slidenum">
              <a:rPr lang="en-US"/>
              <a:pPr/>
              <a:t>37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Monash</a:t>
            </a:r>
            <a:r>
              <a:rPr lang="en-US" dirty="0" smtClean="0"/>
              <a:t> VC: Co-Chair of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Equal Opportunity for Women Committee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that produced the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Inclusion Gender Equity Strategy 2011-2015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441C-D2B0-5E49-AAF5-474B9040D249}" type="slidenum">
              <a:rPr lang="en-US"/>
              <a:pPr/>
              <a:t>38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Monash</a:t>
            </a:r>
            <a:r>
              <a:rPr lang="en-US" dirty="0" smtClean="0"/>
              <a:t> VC: Co-Chair of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Equal Opportunity for Women Committee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that produced the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Inclusion Gender Equity Strategy 2011-2015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9441C-D2B0-5E49-AAF5-474B9040D249}" type="slidenum">
              <a:rPr lang="en-US"/>
              <a:pPr/>
              <a:t>39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Monash</a:t>
            </a:r>
            <a:r>
              <a:rPr lang="en-US" dirty="0" smtClean="0"/>
              <a:t> VC: Co-Chair of the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Equal Opportunity for Women Committee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that produced the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Inclusion Gender Equity Strategy 2011-2015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Source:  </a:t>
            </a:r>
            <a:r>
              <a:rPr lang="en-US" sz="1200" dirty="0" smtClean="0">
                <a:hlinkClick r:id="rId3"/>
              </a:rPr>
              <a:t>www.smh.com.au/national/education/degrees-of-separation-more-women-enrolling-at-universities-20131124-2y46e.html#ixzz2zUSLxuaE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STEM:  Science, Technology, Engineering &amp; Mathematics</a:t>
            </a:r>
          </a:p>
          <a:p>
            <a:r>
              <a:rPr lang="en-US" dirty="0" smtClean="0"/>
              <a:t>Source:  ABS Survey of Learning &amp; Work 2010-11.  Publication: 4250.0.55.005-</a:t>
            </a:r>
            <a:r>
              <a:rPr lang="en-US" baseline="0" dirty="0" smtClean="0"/>
              <a:t> Perspectives on Education and Training.  Released 24 Feb 2014.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Available at: http://www.abs.gov.au/ausstats/abs@.nsf/Lookup/by%20Subject/4250.0.55.005~2010%E2%80%9311~Main%20Features~Demographic%20characteristics~5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77AE1-1969-EE4E-842C-DB278BDA05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6DD19-3947-3347-9995-38E8C14072A1}" type="slidenum">
              <a:rPr lang="en-US"/>
              <a:pPr/>
              <a:t>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aseline="0" dirty="0" smtClean="0"/>
              <a:t>Source: www.smh.com.au/national/education/geography-loses-as-hsc-students-map-their-futures-20131004-2uzpq.htmll</a:t>
            </a:r>
          </a:p>
          <a:p>
            <a:pPr eaLnBrk="1" hangingPunct="1"/>
            <a:r>
              <a:rPr lang="en-US" baseline="0" dirty="0" smtClean="0"/>
              <a:t>SMH 05Oct 2013. Community Services = Community and Family Studies.</a:t>
            </a:r>
          </a:p>
          <a:p>
            <a:pPr eaLnBrk="1" hangingPunct="1"/>
            <a:r>
              <a:rPr lang="en-US" baseline="0" dirty="0" smtClean="0"/>
              <a:t>PD/Health/PE = Personal Development, Health and Physical Education.</a:t>
            </a:r>
          </a:p>
          <a:p>
            <a:pPr eaLnBrk="1" hangingPunct="1"/>
            <a:r>
              <a:rPr lang="en-US" baseline="0" dirty="0" smtClean="0"/>
              <a:t>HSC comprises Board Developed Courses (BDC), Board Endorsed courses (school developed); also VET courses, 10 of which are </a:t>
            </a:r>
            <a:r>
              <a:rPr lang="en-US" baseline="0" dirty="0" err="1" smtClean="0"/>
              <a:t>BDCs</a:t>
            </a:r>
            <a:r>
              <a:rPr lang="en-US" baseline="0" dirty="0" smtClean="0"/>
              <a:t> and give credit for HSC. 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6DD19-3947-3347-9995-38E8C14072A1}" type="slidenum">
              <a:rPr lang="en-US"/>
              <a:pPr/>
              <a:t>9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baseline="0" dirty="0" smtClean="0"/>
              <a:t>Available at:  www.smh.com.au/national/education/hsc-trends-hark-back-to-gender-stereotypes-of-50s-20131219-2znf1.html</a:t>
            </a:r>
          </a:p>
          <a:p>
            <a:pPr eaLnBrk="1" hangingPunct="1"/>
            <a:r>
              <a:rPr lang="en-US" baseline="0" dirty="0" smtClean="0"/>
              <a:t>Data source: NSW Board of Studies, 2013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60AD8-BFB6-EE40-A26A-CB1BA3F6E006}" type="slidenum">
              <a:rPr lang="en-US"/>
              <a:pPr/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Melbourne Age:  14 Dec 2011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F7F969-7A31-1542-B5A7-B6DA7462A267}" type="slidenum">
              <a:rPr lang="en-US"/>
              <a:pPr/>
              <a:t>12</a:t>
            </a:fld>
            <a:endParaRPr 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 Telegraph 14 October 2013</a:t>
            </a:r>
          </a:p>
          <a:p>
            <a:r>
              <a:rPr lang="en-US" dirty="0" smtClean="0"/>
              <a:t>Available at:  http://www.dailytelegraph.com.au/news/nsw/gender-gap-widens-for-some-hsc-subjects-but-students-buck-trend/story-fni0cx12-1226739250697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9622B-F5C2-7448-8075-68E6DFA59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AU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34E9F9-E7A5-7A49-9174-B24C2985F501}" type="datetimeFigureOut">
              <a:rPr lang="en-US" smtClean="0"/>
              <a:pPr/>
              <a:t>5/10/14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F16E8EA-54F7-CE49-A8F2-7F7B4B44C2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1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9.jpeg"/><Relationship Id="rId7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00400"/>
            <a:ext cx="7851648" cy="116746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 smtClean="0">
                <a:solidFill>
                  <a:srgbClr val="000090"/>
                </a:solidFill>
              </a:rPr>
              <a:t/>
            </a:r>
            <a:br>
              <a:rPr lang="en-US" sz="3200" dirty="0" smtClean="0">
                <a:solidFill>
                  <a:srgbClr val="000090"/>
                </a:solidFill>
              </a:rPr>
            </a:br>
            <a:r>
              <a:rPr lang="en-US" sz="2667" b="1" dirty="0" smtClean="0">
                <a:solidFill>
                  <a:srgbClr val="000090"/>
                </a:solidFill>
                <a:latin typeface="+mn-lt"/>
              </a:rPr>
              <a:t>Women Rectors across Europe Conference </a:t>
            </a:r>
            <a:br>
              <a:rPr lang="en-US" sz="2667" b="1" dirty="0" smtClean="0">
                <a:solidFill>
                  <a:srgbClr val="000090"/>
                </a:solidFill>
                <a:latin typeface="+mn-lt"/>
              </a:rPr>
            </a:br>
            <a:r>
              <a:rPr lang="en-US" sz="2667" b="1" dirty="0" smtClean="0">
                <a:solidFill>
                  <a:srgbClr val="000090"/>
                </a:solidFill>
                <a:latin typeface="+mn-lt"/>
              </a:rPr>
              <a:t>15-17 May 2014, Istanbul</a:t>
            </a:r>
            <a:endParaRPr lang="en-AU" sz="3200" dirty="0">
              <a:solidFill>
                <a:srgbClr val="000090"/>
              </a:solidFill>
              <a:latin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578963"/>
            <a:ext cx="7854696" cy="1579241"/>
          </a:xfrm>
        </p:spPr>
        <p:txBody>
          <a:bodyPr/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Dr Judith Kinnear</a:t>
            </a:r>
          </a:p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Former Vice-Chancellor</a:t>
            </a:r>
          </a:p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Massey University, New Zealand</a:t>
            </a:r>
          </a:p>
          <a:p>
            <a:pPr algn="ctr"/>
            <a:endParaRPr lang="en-US" b="1" dirty="0" smtClean="0">
              <a:solidFill>
                <a:srgbClr val="000090"/>
              </a:solidFill>
            </a:endParaRPr>
          </a:p>
          <a:p>
            <a:pPr algn="ctr"/>
            <a:endParaRPr lang="en-US" b="1" dirty="0" smtClean="0">
              <a:solidFill>
                <a:srgbClr val="000090"/>
              </a:solidFill>
            </a:endParaRPr>
          </a:p>
          <a:p>
            <a:pPr algn="ctr"/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953" y="2595880"/>
            <a:ext cx="61449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660066"/>
                </a:solidFill>
              </a:rPr>
              <a:t>Beyond the Glass Ceiling:  </a:t>
            </a:r>
            <a:br>
              <a:rPr lang="en-US" sz="2800" b="1" dirty="0" smtClean="0">
                <a:solidFill>
                  <a:srgbClr val="660066"/>
                </a:solidFill>
              </a:rPr>
            </a:br>
            <a:r>
              <a:rPr lang="en-US" sz="2800" b="1" dirty="0" smtClean="0">
                <a:solidFill>
                  <a:srgbClr val="660066"/>
                </a:solidFill>
              </a:rPr>
              <a:t>Changing the Outlook in Science</a:t>
            </a:r>
            <a:endParaRPr lang="en-US" sz="2800" dirty="0">
              <a:solidFill>
                <a:srgbClr val="66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5817"/>
            <a:ext cx="7755743" cy="4509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2800" b="1" dirty="0" smtClean="0">
                <a:latin typeface="Times New Roman"/>
              </a:rPr>
              <a:t>HSC Reflects Gender Gap among Australians</a:t>
            </a:r>
          </a:p>
          <a:p>
            <a:pPr algn="ctr">
              <a:buNone/>
            </a:pPr>
            <a:endParaRPr lang="en-US" sz="1200" dirty="0" smtClean="0"/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</a:t>
            </a:r>
            <a:r>
              <a:rPr lang="en-US" sz="2000" b="1" dirty="0" smtClean="0"/>
              <a:t>Enrolment figures for the 2013 HSC exam showed a broader gender gap among young Australians.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	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 smtClean="0"/>
              <a:t>	Girls have the tendency to shun off </a:t>
            </a:r>
            <a:r>
              <a:rPr lang="en-US" sz="2200" b="1" dirty="0" smtClean="0">
                <a:solidFill>
                  <a:schemeClr val="accent3"/>
                </a:solidFill>
              </a:rPr>
              <a:t>physics</a:t>
            </a:r>
            <a:r>
              <a:rPr lang="en-US" sz="2000" b="1" dirty="0" smtClean="0"/>
              <a:t>, </a:t>
            </a:r>
            <a:r>
              <a:rPr lang="en-US" sz="2200" b="1" dirty="0" smtClean="0">
                <a:solidFill>
                  <a:schemeClr val="accent3"/>
                </a:solidFill>
              </a:rPr>
              <a:t>math</a:t>
            </a:r>
            <a:r>
              <a:rPr lang="en-US" sz="2000" b="1" dirty="0" smtClean="0"/>
              <a:t> and </a:t>
            </a:r>
            <a:r>
              <a:rPr lang="en-US" sz="2200" b="1" dirty="0" smtClean="0">
                <a:solidFill>
                  <a:schemeClr val="accent3"/>
                </a:solidFill>
              </a:rPr>
              <a:t>engineering</a:t>
            </a:r>
            <a:r>
              <a:rPr lang="en-US" sz="2000" b="1" dirty="0" smtClean="0"/>
              <a:t> because there can only be "jobs for boys" after graduation.</a:t>
            </a:r>
            <a:endParaRPr lang="en-US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85081" y="1275707"/>
            <a:ext cx="19435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14 October 2013</a:t>
            </a:r>
            <a:endParaRPr lang="en-US" sz="2000" b="1" dirty="0"/>
          </a:p>
        </p:txBody>
      </p:sp>
      <p:pic>
        <p:nvPicPr>
          <p:cNvPr id="5" name="Picture 4" descr="Screen shot 2014-03-16 at 5.37.2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22" y="653407"/>
            <a:ext cx="6515100" cy="62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88000">
              <a:srgbClr val="FF0000">
                <a:alpha val="29000"/>
              </a:srgbClr>
            </a:gs>
            <a:gs pos="44000">
              <a:schemeClr val="bg1"/>
            </a:gs>
            <a:gs pos="94000">
              <a:schemeClr val="tx2">
                <a:lumMod val="40000"/>
                <a:lumOff val="60000"/>
                <a:alpha val="29000"/>
              </a:schemeClr>
            </a:gs>
            <a:gs pos="22000">
              <a:schemeClr val="accent1">
                <a:alpha val="67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368696" y="1564388"/>
            <a:ext cx="8002069" cy="478498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sz="2800" b="1" dirty="0">
                <a:latin typeface="Times New Roman" charset="0"/>
              </a:rPr>
              <a:t>Gender numbers in VCE </a:t>
            </a:r>
            <a:r>
              <a:rPr lang="en-US" sz="2800" b="1" dirty="0" err="1" smtClean="0">
                <a:latin typeface="Times New Roman" charset="0"/>
              </a:rPr>
              <a:t>maths</a:t>
            </a:r>
            <a:r>
              <a:rPr lang="en-US" sz="2800" b="1" dirty="0">
                <a:latin typeface="Times New Roman" charset="0"/>
              </a:rPr>
              <a:t> </a:t>
            </a:r>
            <a:r>
              <a:rPr lang="en-US" sz="2800" b="1" dirty="0" smtClean="0">
                <a:latin typeface="Times New Roman" charset="0"/>
              </a:rPr>
              <a:t>just </a:t>
            </a:r>
            <a:r>
              <a:rPr lang="en-US" sz="2800" b="1" dirty="0">
                <a:latin typeface="Times New Roman" charset="0"/>
              </a:rPr>
              <a:t>don’t add up</a:t>
            </a:r>
            <a:endParaRPr lang="en-US" sz="2800" b="1" dirty="0"/>
          </a:p>
          <a:p>
            <a:pPr>
              <a:buFontTx/>
              <a:buNone/>
            </a:pPr>
            <a:endParaRPr lang="en-US" sz="1600" dirty="0"/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 dirty="0"/>
              <a:t>	</a:t>
            </a:r>
            <a:r>
              <a:rPr lang="en-US" sz="2000" b="1" dirty="0"/>
              <a:t>VCE </a:t>
            </a:r>
            <a:r>
              <a:rPr lang="en-US" sz="2000" b="1" dirty="0" smtClean="0"/>
              <a:t>math </a:t>
            </a:r>
            <a:r>
              <a:rPr lang="en-US" sz="2000" b="1" dirty="0"/>
              <a:t>is failing the gender test</a:t>
            </a:r>
            <a:r>
              <a:rPr lang="en-US" sz="2000" b="1" dirty="0" smtClean="0"/>
              <a:t>, with </a:t>
            </a:r>
            <a:r>
              <a:rPr lang="en-US" sz="2000" b="1" dirty="0"/>
              <a:t>the number of boys enrolled in the most difficult subject - </a:t>
            </a:r>
            <a:r>
              <a:rPr lang="en-US" sz="2200" b="1" dirty="0">
                <a:solidFill>
                  <a:schemeClr val="accent3"/>
                </a:solidFill>
              </a:rPr>
              <a:t>specialist</a:t>
            </a:r>
            <a:r>
              <a:rPr lang="en-US" sz="2000" b="1" dirty="0"/>
              <a:t> </a:t>
            </a:r>
            <a:r>
              <a:rPr lang="en-US" sz="2200" b="1" dirty="0" smtClean="0">
                <a:solidFill>
                  <a:schemeClr val="accent3"/>
                </a:solidFill>
              </a:rPr>
              <a:t>math</a:t>
            </a:r>
            <a:r>
              <a:rPr lang="en-US" sz="2000" b="1" dirty="0" smtClean="0"/>
              <a:t> </a:t>
            </a:r>
            <a:r>
              <a:rPr lang="en-US" sz="2000" b="1" dirty="0"/>
              <a:t>- double that of girls.</a:t>
            </a:r>
          </a:p>
          <a:p>
            <a:pPr>
              <a:lnSpc>
                <a:spcPct val="150000"/>
              </a:lnSpc>
              <a:buFontTx/>
              <a:buNone/>
            </a:pPr>
            <a:endParaRPr lang="en-US" sz="2000" b="1" dirty="0"/>
          </a:p>
          <a:p>
            <a:pPr>
              <a:lnSpc>
                <a:spcPct val="150000"/>
              </a:lnSpc>
              <a:buFontTx/>
              <a:buNone/>
            </a:pPr>
            <a:r>
              <a:rPr lang="en-US" sz="2000" b="1" dirty="0"/>
              <a:t>	A study of year 12 students from 10 secondary schools found girls studying </a:t>
            </a:r>
            <a:r>
              <a:rPr lang="en-US" sz="2200" b="1" dirty="0" smtClean="0">
                <a:solidFill>
                  <a:schemeClr val="accent3"/>
                </a:solidFill>
              </a:rPr>
              <a:t>math</a:t>
            </a:r>
            <a:r>
              <a:rPr lang="en-US" sz="2000" b="1" dirty="0" smtClean="0"/>
              <a:t> </a:t>
            </a:r>
            <a:r>
              <a:rPr lang="en-US" sz="2000" b="1" dirty="0"/>
              <a:t>subjects were </a:t>
            </a:r>
            <a:r>
              <a:rPr lang="en-US" sz="2000" b="1" dirty="0">
                <a:solidFill>
                  <a:srgbClr val="FF0000"/>
                </a:solidFill>
              </a:rPr>
              <a:t>much less likely than boys to perceive them as relevant and useful </a:t>
            </a:r>
            <a:r>
              <a:rPr lang="en-US" sz="2000" b="1" dirty="0"/>
              <a:t>for their future.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5707959" y="941943"/>
            <a:ext cx="23108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14 December 2011</a:t>
            </a:r>
            <a:endParaRPr lang="en-US" dirty="0"/>
          </a:p>
        </p:txBody>
      </p:sp>
      <p:pic>
        <p:nvPicPr>
          <p:cNvPr id="9222" name="Picture 6" descr="Screen Shot 2014-03-16 at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696" y="212725"/>
            <a:ext cx="4800600" cy="1098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0000">
              <a:srgbClr val="0000FF">
                <a:alpha val="12000"/>
              </a:srgbClr>
            </a:gs>
            <a:gs pos="100000">
              <a:srgbClr val="000000"/>
            </a:gs>
            <a:gs pos="95000">
              <a:schemeClr val="accent6">
                <a:lumMod val="75000"/>
                <a:alpha val="19000"/>
              </a:schemeClr>
            </a:gs>
            <a:gs pos="92000">
              <a:srgbClr val="FF0000">
                <a:alpha val="19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914075"/>
            <a:ext cx="8616559" cy="436702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en-US" sz="2800" b="1" dirty="0" smtClean="0">
                <a:latin typeface="+mj-lt"/>
              </a:rPr>
              <a:t>Gender </a:t>
            </a:r>
            <a:r>
              <a:rPr lang="en-US" sz="2800" b="1" dirty="0">
                <a:latin typeface="+mj-lt"/>
              </a:rPr>
              <a:t>gap widens for some HSC </a:t>
            </a:r>
            <a:r>
              <a:rPr lang="en-US" sz="2800" b="1" dirty="0" smtClean="0">
                <a:latin typeface="+mj-lt"/>
              </a:rPr>
              <a:t>subject</a:t>
            </a:r>
            <a:endParaRPr lang="en-US" dirty="0" smtClean="0">
              <a:latin typeface="+mj-lt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dirty="0">
                <a:latin typeface="+mj-lt"/>
              </a:rPr>
              <a:t>	</a:t>
            </a:r>
            <a:r>
              <a:rPr lang="en-US" sz="2000" b="1" dirty="0">
                <a:latin typeface="+mj-lt"/>
              </a:rPr>
              <a:t>Enrolment figures for this year’s HSC reveal the gender gap is widening in subjects such as </a:t>
            </a:r>
            <a:r>
              <a:rPr lang="en-US" sz="2200" b="1" dirty="0">
                <a:solidFill>
                  <a:schemeClr val="accent3"/>
                </a:solidFill>
                <a:latin typeface="+mj-lt"/>
              </a:rPr>
              <a:t>physics</a:t>
            </a:r>
            <a:r>
              <a:rPr lang="en-US" sz="2000" b="1" dirty="0">
                <a:latin typeface="+mj-lt"/>
              </a:rPr>
              <a:t> in which boys make up nearly four in five of the </a:t>
            </a:r>
            <a:r>
              <a:rPr lang="en-US" sz="2000" b="1" dirty="0" smtClean="0">
                <a:latin typeface="+mj-lt"/>
              </a:rPr>
              <a:t>pupils </a:t>
            </a:r>
            <a:r>
              <a:rPr lang="en-US" sz="2000" b="1" dirty="0">
                <a:latin typeface="+mj-lt"/>
              </a:rPr>
              <a:t>about to sit the course</a:t>
            </a:r>
            <a:r>
              <a:rPr lang="en-US" sz="2000" dirty="0" smtClean="0">
                <a:solidFill>
                  <a:srgbClr val="000090"/>
                </a:solidFill>
                <a:latin typeface="+mj-lt"/>
              </a:rPr>
              <a:t>.</a:t>
            </a:r>
          </a:p>
          <a:p>
            <a:pPr algn="just">
              <a:lnSpc>
                <a:spcPct val="150000"/>
              </a:lnSpc>
              <a:buFontTx/>
              <a:buNone/>
            </a:pPr>
            <a:endParaRPr lang="en-US" sz="1200" dirty="0" smtClean="0">
              <a:solidFill>
                <a:srgbClr val="000090"/>
              </a:solidFill>
              <a:latin typeface="+mj-lt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n-US" sz="2000" b="1" dirty="0" smtClean="0"/>
              <a:t>	A lack of confidence could be stopping girls from taking their place in male-dominated high school subjects, further feeding stereotypes that some careers such as engineering are "jobs for boys” . . . .  </a:t>
            </a:r>
            <a:r>
              <a:rPr lang="en-US" sz="2000" b="1" dirty="0" smtClean="0">
                <a:solidFill>
                  <a:schemeClr val="accent3"/>
                </a:solidFill>
              </a:rPr>
              <a:t>reinforced by a lack of female role models</a:t>
            </a:r>
            <a:r>
              <a:rPr lang="en-US" sz="2000" b="1" dirty="0" smtClean="0"/>
              <a:t>.</a:t>
            </a:r>
          </a:p>
        </p:txBody>
      </p:sp>
      <p:pic>
        <p:nvPicPr>
          <p:cNvPr id="7172" name="Picture 4" descr="Screen Shot 2014-03-16 at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15" y="504064"/>
            <a:ext cx="3200400" cy="779463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847667" y="914195"/>
            <a:ext cx="3768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 smtClean="0"/>
              <a:t>Sydney, 14 </a:t>
            </a:r>
            <a:r>
              <a:rPr lang="en-US" b="1" dirty="0"/>
              <a:t>October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1000">
              <a:schemeClr val="accent3">
                <a:lumMod val="60000"/>
                <a:lumOff val="40000"/>
                <a:alpha val="17000"/>
              </a:schemeClr>
            </a:gs>
            <a:gs pos="100000">
              <a:srgbClr val="000000"/>
            </a:gs>
            <a:gs pos="95000">
              <a:schemeClr val="accent2">
                <a:lumMod val="75000"/>
                <a:alpha val="17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34236" y="4327134"/>
            <a:ext cx="58172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Student role model</a:t>
            </a:r>
          </a:p>
          <a:p>
            <a:pPr algn="ctr"/>
            <a:endParaRPr lang="en-US" sz="12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Rebecca </a:t>
            </a:r>
            <a:r>
              <a:rPr lang="en-US" sz="2000" b="1" dirty="0" err="1" smtClean="0">
                <a:solidFill>
                  <a:srgbClr val="000090"/>
                </a:solidFill>
              </a:rPr>
              <a:t>Auchetti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b="1" dirty="0" err="1" smtClean="0">
                <a:solidFill>
                  <a:srgbClr val="000090"/>
                </a:solidFill>
              </a:rPr>
              <a:t>Honours</a:t>
            </a:r>
            <a:r>
              <a:rPr lang="en-US" sz="2000" b="1" dirty="0" smtClean="0">
                <a:solidFill>
                  <a:srgbClr val="000090"/>
                </a:solidFill>
              </a:rPr>
              <a:t> student, computational and theoretical chemistry,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Swinburne University of Technology</a:t>
            </a:r>
          </a:p>
          <a:p>
            <a:pPr algn="ctr"/>
            <a:endParaRPr lang="en-US" sz="14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 at the </a:t>
            </a:r>
            <a:r>
              <a:rPr lang="en-US" sz="2000" b="1" dirty="0" err="1" smtClean="0">
                <a:solidFill>
                  <a:srgbClr val="000090"/>
                </a:solidFill>
              </a:rPr>
              <a:t>Elettra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Sincrotrone</a:t>
            </a:r>
            <a:r>
              <a:rPr lang="en-US" sz="2000" b="1" dirty="0" smtClean="0">
                <a:solidFill>
                  <a:srgbClr val="000090"/>
                </a:solidFill>
              </a:rPr>
              <a:t>, Trieste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7" name="Content Placeholder 6" descr="Elettra 2013 - R  Auchettl in front of the XPS Analyze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2252" r="-2252"/>
          <a:stretch>
            <a:fillRect/>
          </a:stretch>
        </p:blipFill>
        <p:spPr>
          <a:xfrm>
            <a:off x="1998010" y="341597"/>
            <a:ext cx="5553427" cy="3985537"/>
          </a:xfrm>
        </p:spPr>
      </p:pic>
      <p:sp>
        <p:nvSpPr>
          <p:cNvPr id="10" name="TextBox 9"/>
          <p:cNvSpPr txBox="1"/>
          <p:nvPr/>
        </p:nvSpPr>
        <p:spPr>
          <a:xfrm>
            <a:off x="5590164" y="6488668"/>
            <a:ext cx="3347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Swinburne University of Technology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1000">
              <a:schemeClr val="accent1">
                <a:lumMod val="75000"/>
                <a:alpha val="20000"/>
              </a:schemeClr>
            </a:gs>
            <a:gs pos="100000">
              <a:srgbClr val="000000"/>
            </a:gs>
            <a:gs pos="95000">
              <a:schemeClr val="accent2">
                <a:lumMod val="75000"/>
                <a:alpha val="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1114" y="1159682"/>
            <a:ext cx="3981332" cy="3359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Role model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endParaRPr lang="en-US" sz="2000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90"/>
                </a:solidFill>
              </a:rPr>
              <a:t>Professor Tanya </a:t>
            </a:r>
            <a:r>
              <a:rPr lang="en-US" sz="2000" b="1" dirty="0" err="1" smtClean="0">
                <a:solidFill>
                  <a:srgbClr val="000090"/>
                </a:solidFill>
              </a:rPr>
              <a:t>Monro</a:t>
            </a:r>
            <a:r>
              <a:rPr lang="en-US" sz="2000" b="1" dirty="0" smtClean="0">
                <a:solidFill>
                  <a:srgbClr val="000090"/>
                </a:solidFill>
              </a:rPr>
              <a:t>, physicist, 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90"/>
                </a:solidFill>
              </a:rPr>
              <a:t>Director, ARC Centre of Excellence for </a:t>
            </a:r>
            <a:r>
              <a:rPr lang="en-US" sz="2000" b="1" dirty="0" err="1" smtClean="0">
                <a:solidFill>
                  <a:srgbClr val="000090"/>
                </a:solidFill>
              </a:rPr>
              <a:t>Nanoscale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BioPhotonics</a:t>
            </a:r>
            <a:r>
              <a:rPr lang="en-US" sz="2000" b="1" dirty="0" smtClean="0">
                <a:solidFill>
                  <a:srgbClr val="000090"/>
                </a:solidFill>
              </a:rPr>
              <a:t>  </a:t>
            </a:r>
            <a:endParaRPr lang="en-US" sz="2000" b="1" dirty="0">
              <a:solidFill>
                <a:srgbClr val="000090"/>
              </a:solidFill>
            </a:endParaRPr>
          </a:p>
        </p:txBody>
      </p:sp>
      <p:pic>
        <p:nvPicPr>
          <p:cNvPr id="9" name="Content Placeholder 8" descr="TanyaMonro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5593" b="-5593"/>
          <a:stretch>
            <a:fillRect/>
          </a:stretch>
        </p:blipFill>
        <p:spPr>
          <a:xfrm>
            <a:off x="457200" y="300038"/>
            <a:ext cx="4089400" cy="5392737"/>
          </a:xfrm>
        </p:spPr>
      </p:pic>
      <p:sp>
        <p:nvSpPr>
          <p:cNvPr id="7" name="TextBox 6"/>
          <p:cNvSpPr txBox="1"/>
          <p:nvPr/>
        </p:nvSpPr>
        <p:spPr>
          <a:xfrm>
            <a:off x="1908092" y="6474212"/>
            <a:ext cx="67843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 The University of Adelaide.  Picture: BRENTON EDWARDS </a:t>
            </a:r>
            <a:r>
              <a:rPr lang="en-US" sz="1200" i="1" dirty="0" smtClean="0">
                <a:solidFill>
                  <a:srgbClr val="000090"/>
                </a:solidFill>
              </a:rPr>
              <a:t>Source:</a:t>
            </a:r>
            <a:r>
              <a:rPr lang="en-US" sz="1200" dirty="0" smtClean="0">
                <a:solidFill>
                  <a:srgbClr val="000090"/>
                </a:solidFill>
              </a:rPr>
              <a:t> The Advertiser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0000">
              <a:schemeClr val="accent1">
                <a:lumMod val="75000"/>
                <a:alpha val="20000"/>
              </a:schemeClr>
            </a:gs>
            <a:gs pos="100000">
              <a:srgbClr val="000000"/>
            </a:gs>
            <a:gs pos="93000">
              <a:schemeClr val="accent2">
                <a:lumMod val="75000"/>
                <a:alpha val="20000"/>
              </a:schemeClr>
            </a:gs>
            <a:gs pos="86000">
              <a:schemeClr val="bg2">
                <a:lumMod val="75000"/>
                <a:alpha val="2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:P Fariba DehghaniUSyd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596" r="-1596"/>
          <a:stretch>
            <a:fillRect/>
          </a:stretch>
        </p:blipFill>
        <p:spPr>
          <a:xfrm>
            <a:off x="2183693" y="300400"/>
            <a:ext cx="4895783" cy="3195165"/>
          </a:xfrm>
        </p:spPr>
      </p:pic>
      <p:sp>
        <p:nvSpPr>
          <p:cNvPr id="5" name="TextBox 4"/>
          <p:cNvSpPr txBox="1"/>
          <p:nvPr/>
        </p:nvSpPr>
        <p:spPr>
          <a:xfrm>
            <a:off x="853206" y="3495565"/>
            <a:ext cx="7312726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Role model</a:t>
            </a: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 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Professor </a:t>
            </a:r>
            <a:r>
              <a:rPr lang="en-US" sz="2000" b="1" dirty="0" err="1" smtClean="0">
                <a:solidFill>
                  <a:srgbClr val="000090"/>
                </a:solidFill>
              </a:rPr>
              <a:t>Fariba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sz="2000" b="1" dirty="0" err="1" smtClean="0">
                <a:solidFill>
                  <a:srgbClr val="000090"/>
                </a:solidFill>
              </a:rPr>
              <a:t>Dehghani</a:t>
            </a:r>
            <a:r>
              <a:rPr lang="en-US" sz="2000" b="1" dirty="0" smtClean="0">
                <a:solidFill>
                  <a:srgbClr val="000090"/>
                </a:solidFill>
              </a:rPr>
              <a:t> </a:t>
            </a:r>
          </a:p>
          <a:p>
            <a:pPr algn="ctr"/>
            <a:r>
              <a:rPr lang="en-US" sz="1200" b="1" dirty="0" smtClean="0">
                <a:solidFill>
                  <a:srgbClr val="00009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chemical engineer, U Sydney</a:t>
            </a:r>
          </a:p>
          <a:p>
            <a:pPr algn="ctr"/>
            <a:endParaRPr lang="en-US" sz="20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researching the processing of biomaterials,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with applications in tissue engineering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and regenerative medicine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1134" y="6550223"/>
            <a:ext cx="556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http://sydney.edu.au/alumni/sam/march2014/fariba-dehghani.shtml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/>
            </a:gs>
            <a:gs pos="76000">
              <a:schemeClr val="bg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5378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UG completions in broad fields of education</a:t>
            </a:r>
            <a:endParaRPr lang="en-US" sz="22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PIE Bache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28" y="905599"/>
            <a:ext cx="5118100" cy="492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6122" y="780534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64874" y="1149866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32355" y="1590426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943314" y="1959758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4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01921" y="2329090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5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01921" y="3604802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847660" y="5432333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68664" y="5063001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5016" y="1959758"/>
            <a:ext cx="317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9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82426" y="720933"/>
            <a:ext cx="449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10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45201" y="1149866"/>
            <a:ext cx="3298799" cy="468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1    </a:t>
            </a:r>
            <a:r>
              <a:rPr lang="en-US" sz="2000" b="1" dirty="0" smtClean="0">
                <a:solidFill>
                  <a:srgbClr val="000090"/>
                </a:solidFill>
              </a:rPr>
              <a:t>Sciences </a:t>
            </a:r>
            <a:r>
              <a:rPr lang="en-US" b="1" dirty="0" smtClean="0">
                <a:solidFill>
                  <a:srgbClr val="000090"/>
                </a:solidFill>
              </a:rPr>
              <a:t>(10%)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2    </a:t>
            </a:r>
            <a:r>
              <a:rPr lang="en-US" sz="2000" b="1" dirty="0" smtClean="0">
                <a:solidFill>
                  <a:srgbClr val="000090"/>
                </a:solidFill>
              </a:rPr>
              <a:t>Info. Tech</a:t>
            </a:r>
            <a:r>
              <a:rPr lang="en-US" b="1" dirty="0" smtClean="0">
                <a:solidFill>
                  <a:srgbClr val="000090"/>
                </a:solidFill>
              </a:rPr>
              <a:t> (2%)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3</a:t>
            </a:r>
            <a:r>
              <a:rPr lang="en-US" sz="2000" b="1" dirty="0" smtClean="0">
                <a:solidFill>
                  <a:srgbClr val="000090"/>
                </a:solidFill>
              </a:rPr>
              <a:t>	 Engineering </a:t>
            </a:r>
            <a:r>
              <a:rPr lang="en-US" b="1" dirty="0" smtClean="0">
                <a:solidFill>
                  <a:srgbClr val="000090"/>
                </a:solidFill>
              </a:rPr>
              <a:t>(5%)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4	 </a:t>
            </a:r>
            <a:r>
              <a:rPr lang="en-US" sz="2000" b="1" dirty="0" smtClean="0">
                <a:solidFill>
                  <a:srgbClr val="000090"/>
                </a:solidFill>
              </a:rPr>
              <a:t>Architecture </a:t>
            </a:r>
            <a:r>
              <a:rPr lang="en-US" b="1" dirty="0" smtClean="0">
                <a:solidFill>
                  <a:srgbClr val="000090"/>
                </a:solidFill>
              </a:rPr>
              <a:t>(2%)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5	 </a:t>
            </a:r>
            <a:r>
              <a:rPr lang="en-US" sz="2000" b="1" dirty="0" smtClean="0">
                <a:solidFill>
                  <a:srgbClr val="000090"/>
                </a:solidFill>
              </a:rPr>
              <a:t>Agriculture </a:t>
            </a:r>
            <a:r>
              <a:rPr lang="en-US" b="1" dirty="0" smtClean="0">
                <a:solidFill>
                  <a:srgbClr val="000090"/>
                </a:solidFill>
              </a:rPr>
              <a:t>(&lt;2%)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6</a:t>
            </a:r>
            <a:r>
              <a:rPr lang="en-US" sz="2000" b="1" dirty="0" smtClean="0">
                <a:solidFill>
                  <a:srgbClr val="000090"/>
                </a:solidFill>
              </a:rPr>
              <a:t>	 Health </a:t>
            </a:r>
            <a:r>
              <a:rPr lang="en-US" b="1" dirty="0" smtClean="0">
                <a:solidFill>
                  <a:srgbClr val="000090"/>
                </a:solidFill>
              </a:rPr>
              <a:t>(17%)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7	 </a:t>
            </a:r>
            <a:r>
              <a:rPr lang="en-US" sz="2000" b="1" dirty="0" smtClean="0">
                <a:solidFill>
                  <a:srgbClr val="000090"/>
                </a:solidFill>
              </a:rPr>
              <a:t>Education </a:t>
            </a:r>
            <a:r>
              <a:rPr lang="en-US" b="1" dirty="0" smtClean="0">
                <a:solidFill>
                  <a:srgbClr val="000090"/>
                </a:solidFill>
              </a:rPr>
              <a:t>(9%)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8	 </a:t>
            </a:r>
            <a:r>
              <a:rPr lang="en-US" sz="2000" b="1" dirty="0" smtClean="0">
                <a:solidFill>
                  <a:srgbClr val="000090"/>
                </a:solidFill>
              </a:rPr>
              <a:t>Business </a:t>
            </a:r>
            <a:r>
              <a:rPr lang="en-US" b="1" dirty="0" smtClean="0">
                <a:solidFill>
                  <a:srgbClr val="000090"/>
                </a:solidFill>
              </a:rPr>
              <a:t>(19%)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9	 </a:t>
            </a:r>
            <a:r>
              <a:rPr lang="en-US" sz="2000" b="1" dirty="0" smtClean="0">
                <a:solidFill>
                  <a:srgbClr val="000090"/>
                </a:solidFill>
              </a:rPr>
              <a:t>Humanities </a:t>
            </a:r>
            <a:r>
              <a:rPr lang="en-US" b="1" dirty="0" smtClean="0">
                <a:solidFill>
                  <a:srgbClr val="000090"/>
                </a:solidFill>
              </a:rPr>
              <a:t>(24%) </a:t>
            </a:r>
          </a:p>
          <a:p>
            <a:pPr marL="342900" indent="-342900">
              <a:lnSpc>
                <a:spcPct val="150000"/>
              </a:lnSpc>
            </a:pPr>
            <a:r>
              <a:rPr lang="en-US" sz="2000" dirty="0" smtClean="0">
                <a:solidFill>
                  <a:srgbClr val="000090"/>
                </a:solidFill>
              </a:rPr>
              <a:t>10	 </a:t>
            </a:r>
            <a:r>
              <a:rPr lang="en-US" sz="2000" b="1" dirty="0" smtClean="0">
                <a:solidFill>
                  <a:srgbClr val="000090"/>
                </a:solidFill>
              </a:rPr>
              <a:t>Creative Arts </a:t>
            </a:r>
            <a:r>
              <a:rPr lang="en-US" b="1" dirty="0" smtClean="0">
                <a:solidFill>
                  <a:srgbClr val="000090"/>
                </a:solidFill>
              </a:rPr>
              <a:t>(10%)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/>
            </a:gs>
            <a:gs pos="76000">
              <a:schemeClr val="bg1"/>
            </a:gs>
            <a:gs pos="100000">
              <a:schemeClr val="accent2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7563" y="6253786"/>
            <a:ext cx="83370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UG completions in broad fields of study by gender</a:t>
            </a:r>
            <a:endParaRPr lang="en-US" sz="2200" b="1" dirty="0">
              <a:solidFill>
                <a:srgbClr val="000090"/>
              </a:solidFill>
            </a:endParaRPr>
          </a:p>
        </p:txBody>
      </p:sp>
      <p:pic>
        <p:nvPicPr>
          <p:cNvPr id="4" name="Picture 3" descr="UGcompletio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63" y="0"/>
            <a:ext cx="8008324" cy="6161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alpha val="5000"/>
              </a:schemeClr>
            </a:gs>
            <a:gs pos="100000">
              <a:schemeClr val="accent3">
                <a:alpha val="19000"/>
              </a:schemeClr>
            </a:gs>
            <a:gs pos="9000">
              <a:schemeClr val="accent2">
                <a:lumMod val="75000"/>
                <a:alpha val="2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472919" y="5596445"/>
            <a:ext cx="7772400" cy="95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UG student load in narrow fields of science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by gender</a:t>
            </a:r>
            <a:endParaRPr lang="en-US" sz="2200" b="1" dirty="0">
              <a:solidFill>
                <a:srgbClr val="00009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2276" y="6548894"/>
            <a:ext cx="36793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Source: Chief Scientists Report: table 4.15</a:t>
            </a:r>
          </a:p>
        </p:txBody>
      </p:sp>
      <p:pic>
        <p:nvPicPr>
          <p:cNvPr id="4" name="Picture 3" descr="UG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050" y="248257"/>
            <a:ext cx="7073900" cy="519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alpha val="5000"/>
              </a:schemeClr>
            </a:gs>
            <a:gs pos="100000">
              <a:schemeClr val="accent3">
                <a:alpha val="19000"/>
              </a:schemeClr>
            </a:gs>
            <a:gs pos="9000">
              <a:schemeClr val="accent2">
                <a:lumMod val="75000"/>
                <a:alpha val="2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472919" y="5903239"/>
            <a:ext cx="7772400" cy="61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Female enrolments in narrow fields of Engineering</a:t>
            </a:r>
            <a:endParaRPr lang="en-US" sz="2200" b="1" dirty="0">
              <a:solidFill>
                <a:srgbClr val="000090"/>
              </a:solidFill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471" y="6557793"/>
            <a:ext cx="36215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Data from figure 1 Nguyen &amp; </a:t>
            </a:r>
            <a:r>
              <a:rPr lang="en-US" sz="1200" dirty="0" err="1" smtClean="0">
                <a:solidFill>
                  <a:srgbClr val="000090"/>
                </a:solidFill>
              </a:rPr>
              <a:t>Pudlowski</a:t>
            </a:r>
            <a:endParaRPr lang="en-US" sz="1200" dirty="0" smtClean="0">
              <a:solidFill>
                <a:srgbClr val="000090"/>
              </a:solidFill>
            </a:endParaRPr>
          </a:p>
        </p:txBody>
      </p:sp>
      <p:pic>
        <p:nvPicPr>
          <p:cNvPr id="6" name="Picture 5" descr="ENGfem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490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2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KEFIELDtitl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2765"/>
            <a:ext cx="3086122" cy="46217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86122" y="1392765"/>
            <a:ext cx="6057878" cy="4553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rgbClr val="000090"/>
                </a:solidFill>
              </a:rPr>
              <a:t>‘ </a:t>
            </a:r>
            <a:r>
              <a:rPr lang="en-US" sz="1900" b="1" dirty="0" smtClean="0">
                <a:solidFill>
                  <a:srgbClr val="000090"/>
                </a:solidFill>
              </a:rPr>
              <a:t>May {the book} become a substitute for some of the trifling, not to say pernicious, objects that too frequently occupy the leisure of young ladies of fashionable manners, and, 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rgbClr val="000090"/>
                </a:solidFill>
              </a:rPr>
              <a:t>by </a:t>
            </a:r>
            <a:r>
              <a:rPr lang="en-US" sz="1900" b="1" i="1" dirty="0" smtClean="0">
                <a:solidFill>
                  <a:srgbClr val="000090"/>
                </a:solidFill>
              </a:rPr>
              <a:t>employing their faculties rationally, </a:t>
            </a:r>
          </a:p>
          <a:p>
            <a:pPr>
              <a:lnSpc>
                <a:spcPct val="150000"/>
              </a:lnSpc>
            </a:pPr>
            <a:r>
              <a:rPr lang="en-US" sz="1900" b="1" i="1" dirty="0" smtClean="0">
                <a:solidFill>
                  <a:srgbClr val="000090"/>
                </a:solidFill>
              </a:rPr>
              <a:t>act as an antidote to levity and idleness</a:t>
            </a:r>
            <a:r>
              <a:rPr lang="en-US" sz="1900" dirty="0" smtClean="0"/>
              <a:t>.</a:t>
            </a:r>
          </a:p>
          <a:p>
            <a:pPr>
              <a:lnSpc>
                <a:spcPct val="150000"/>
              </a:lnSpc>
            </a:pPr>
            <a:endParaRPr lang="en-US" sz="1000" dirty="0" smtClean="0"/>
          </a:p>
          <a:p>
            <a:endParaRPr lang="en-US" sz="1000" b="1" i="1" dirty="0" smtClean="0">
              <a:solidFill>
                <a:srgbClr val="000090"/>
              </a:solidFill>
            </a:endParaRPr>
          </a:p>
          <a:p>
            <a:endParaRPr lang="en-US" sz="1000" b="1" i="1" dirty="0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 dirty="0" smtClean="0">
                <a:solidFill>
                  <a:srgbClr val="000090"/>
                </a:solidFill>
              </a:rPr>
              <a:t>‘</a:t>
            </a:r>
            <a:r>
              <a:rPr lang="en-US" sz="1900" b="1" dirty="0" smtClean="0">
                <a:solidFill>
                  <a:srgbClr val="000090"/>
                </a:solidFill>
              </a:rPr>
              <a:t>Botany . . . contributes to the </a:t>
            </a:r>
            <a:r>
              <a:rPr lang="en-US" sz="1900" b="1" i="1" dirty="0" smtClean="0">
                <a:solidFill>
                  <a:srgbClr val="000090"/>
                </a:solidFill>
              </a:rPr>
              <a:t>health of body </a:t>
            </a:r>
            <a:r>
              <a:rPr lang="en-US" sz="1900" b="1" dirty="0" smtClean="0">
                <a:solidFill>
                  <a:srgbClr val="000090"/>
                </a:solidFill>
              </a:rPr>
              <a:t>and </a:t>
            </a:r>
            <a:r>
              <a:rPr lang="en-US" sz="1900" b="1" i="1" dirty="0" smtClean="0">
                <a:solidFill>
                  <a:srgbClr val="000090"/>
                </a:solidFill>
              </a:rPr>
              <a:t>cheerfulness of disposition</a:t>
            </a:r>
            <a:r>
              <a:rPr lang="en-US" sz="1900" b="1" dirty="0" smtClean="0">
                <a:solidFill>
                  <a:srgbClr val="000090"/>
                </a:solidFill>
              </a:rPr>
              <a:t>, by presenting an inducement to take air and exercise.</a:t>
            </a:r>
            <a:r>
              <a:rPr lang="en-US" sz="1900" dirty="0" smtClean="0">
                <a:solidFill>
                  <a:srgbClr val="000090"/>
                </a:solidFill>
              </a:rPr>
              <a:t>’               </a:t>
            </a:r>
            <a:r>
              <a:rPr lang="en-US" sz="1900" b="1" i="1" dirty="0" smtClean="0">
                <a:solidFill>
                  <a:srgbClr val="00009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14858" y="5719227"/>
            <a:ext cx="6953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PhD completions % in narrow fields of science </a:t>
            </a:r>
          </a:p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by gender</a:t>
            </a:r>
            <a:endParaRPr lang="en-US" sz="22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63923" y="6488668"/>
            <a:ext cx="3180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Chief Scientists Report: table 4.31</a:t>
            </a:r>
          </a:p>
        </p:txBody>
      </p:sp>
      <p:pic>
        <p:nvPicPr>
          <p:cNvPr id="5" name="Picture 4" descr="PhDcomple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59" y="437647"/>
            <a:ext cx="7719769" cy="50581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93000">
              <a:schemeClr val="accent1">
                <a:alpha val="47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5103018"/>
            <a:ext cx="9144000" cy="5762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1800" b="1" dirty="0">
                <a:solidFill>
                  <a:srgbClr val="660066"/>
                </a:solidFill>
                <a:latin typeface="Comic Sans MS" charset="0"/>
                <a:ea typeface="Comic Sans MS" charset="0"/>
                <a:cs typeface="Comic Sans MS" charset="0"/>
              </a:rPr>
              <a:t>D/E: Prof/</a:t>
            </a:r>
            <a:r>
              <a:rPr lang="en-US" sz="1800" b="1" dirty="0" err="1">
                <a:solidFill>
                  <a:srgbClr val="660066"/>
                </a:solidFill>
                <a:latin typeface="Comic Sans MS" charset="0"/>
                <a:ea typeface="Comic Sans MS" charset="0"/>
                <a:cs typeface="Comic Sans MS" charset="0"/>
              </a:rPr>
              <a:t>AssocProf</a:t>
            </a:r>
            <a:r>
              <a:rPr lang="en-US" sz="1800" b="1" dirty="0" smtClean="0">
                <a:solidFill>
                  <a:srgbClr val="660066"/>
                </a:solidFill>
                <a:latin typeface="Comic Sans MS" charset="0"/>
                <a:ea typeface="Comic Sans MS" charset="0"/>
                <a:cs typeface="Comic Sans MS" charset="0"/>
              </a:rPr>
              <a:t>   </a:t>
            </a:r>
            <a:r>
              <a:rPr lang="en-US" sz="1800" b="1" dirty="0">
                <a:solidFill>
                  <a:srgbClr val="660066"/>
                </a:solidFill>
                <a:latin typeface="Comic Sans MS" charset="0"/>
                <a:ea typeface="Comic Sans MS" charset="0"/>
                <a:cs typeface="Comic Sans MS" charset="0"/>
              </a:rPr>
              <a:t>C: </a:t>
            </a:r>
            <a:r>
              <a:rPr lang="en-US" sz="1800" b="1" dirty="0" smtClean="0">
                <a:solidFill>
                  <a:srgbClr val="660066"/>
                </a:solidFill>
                <a:latin typeface="Comic Sans MS" charset="0"/>
                <a:ea typeface="Comic Sans MS" charset="0"/>
                <a:cs typeface="Comic Sans MS" charset="0"/>
              </a:rPr>
              <a:t>Senior Lecturer   B: Lecturer   A: Tutor</a:t>
            </a:r>
            <a:endParaRPr lang="en-US" sz="1800" b="1" dirty="0">
              <a:solidFill>
                <a:srgbClr val="660066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32771" name="Picture 7" descr="AppointLevelXXX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507757"/>
            <a:ext cx="7636043" cy="4595261"/>
          </a:xfrm>
        </p:spPr>
      </p:pic>
      <p:sp>
        <p:nvSpPr>
          <p:cNvPr id="6" name="TextBox 5"/>
          <p:cNvSpPr txBox="1"/>
          <p:nvPr/>
        </p:nvSpPr>
        <p:spPr>
          <a:xfrm>
            <a:off x="277366" y="5825102"/>
            <a:ext cx="82097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Gender distribution by level of academic appointment: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 . . .  an example of vertical segregation 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rgbClr val="FFFFFF"/>
            </a:gs>
            <a:gs pos="50000">
              <a:schemeClr val="accent2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4960" y="787675"/>
            <a:ext cx="71133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Gender distribution at DVC (Vice-Rector) level</a:t>
            </a:r>
            <a:endParaRPr lang="en-US" sz="2000" b="1" dirty="0" smtClean="0">
              <a:solidFill>
                <a:srgbClr val="000090"/>
              </a:solidFill>
            </a:endParaRPr>
          </a:p>
          <a:p>
            <a:r>
              <a:rPr lang="en-US" sz="2000" b="1" dirty="0" smtClean="0">
                <a:solidFill>
                  <a:srgbClr val="000090"/>
                </a:solidFill>
              </a:rPr>
              <a:t> </a:t>
            </a:r>
            <a:r>
              <a:rPr lang="en-US" b="1" dirty="0" smtClean="0">
                <a:solidFill>
                  <a:srgbClr val="000090"/>
                </a:solidFill>
              </a:rPr>
              <a:t>. . .  an example of horizontal segregation? </a:t>
            </a:r>
          </a:p>
          <a:p>
            <a:endParaRPr lang="en-US" dirty="0"/>
          </a:p>
        </p:txBody>
      </p:sp>
      <p:pic>
        <p:nvPicPr>
          <p:cNvPr id="7" name="Picture 6" descr="DVC academi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165" y="2127250"/>
            <a:ext cx="4546600" cy="2628900"/>
          </a:xfrm>
          <a:prstGeom prst="rect">
            <a:avLst/>
          </a:prstGeom>
        </p:spPr>
      </p:pic>
      <p:pic>
        <p:nvPicPr>
          <p:cNvPr id="8" name="Picture 7" descr="DVC resear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65" y="2101850"/>
            <a:ext cx="3619500" cy="2654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60761" y="6432061"/>
            <a:ext cx="42523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Data as at May 2014 from Universities Australia website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6946" y="5519386"/>
            <a:ext cx="53351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Elected Fellows of Australian Academy of Science by gender for the period </a:t>
            </a:r>
            <a:r>
              <a:rPr lang="en-US" sz="2000" b="1" dirty="0" smtClean="0">
                <a:solidFill>
                  <a:srgbClr val="000090"/>
                </a:solidFill>
              </a:rPr>
              <a:t>2004 </a:t>
            </a:r>
            <a:r>
              <a:rPr lang="en-US" sz="2000" b="1" dirty="0" smtClean="0">
                <a:solidFill>
                  <a:srgbClr val="000090"/>
                </a:solidFill>
              </a:rPr>
              <a:t>to 2014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9116" y="5150054"/>
            <a:ext cx="71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2004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32904" y="5150054"/>
            <a:ext cx="71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2014</a:t>
            </a:r>
            <a:endParaRPr lang="en-US" b="1" dirty="0"/>
          </a:p>
        </p:txBody>
      </p:sp>
      <p:pic>
        <p:nvPicPr>
          <p:cNvPr id="11" name="Picture 10" descr="AASfellows2004-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974" y="191258"/>
            <a:ext cx="7744628" cy="4958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0646" y="6550223"/>
            <a:ext cx="21333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90"/>
                </a:solidFill>
              </a:rPr>
              <a:t>Data from AAS website</a:t>
            </a:r>
            <a:endParaRPr lang="en-US" sz="1400" dirty="0">
              <a:solidFill>
                <a:srgbClr val="000090"/>
              </a:solidFill>
            </a:endParaRPr>
          </a:p>
        </p:txBody>
      </p:sp>
      <p:pic>
        <p:nvPicPr>
          <p:cNvPr id="13" name="Picture 12" descr="AustAcaSC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56648"/>
            <a:ext cx="2756946" cy="993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865" y="903111"/>
            <a:ext cx="5748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</a:rPr>
              <a:t>Women in Learned Societies</a:t>
            </a:r>
          </a:p>
          <a:p>
            <a:pPr algn="ctr"/>
            <a:r>
              <a:rPr lang="en-US" b="1" dirty="0" smtClean="0">
                <a:solidFill>
                  <a:srgbClr val="000090"/>
                </a:solidFill>
              </a:rPr>
              <a:t>. . . at least not until 1905</a:t>
            </a:r>
            <a:endParaRPr lang="en-US" sz="2200" b="1" dirty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65" y="2011767"/>
            <a:ext cx="60935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Beatrix Potter (1866-1943):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	• famous artist and author of children’s books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	• keen observer and student of fungi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	• author of scientific paper on germination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 		of the spores of </a:t>
            </a:r>
            <a:r>
              <a:rPr lang="en-US" b="1" dirty="0" err="1" smtClean="0">
                <a:solidFill>
                  <a:srgbClr val="000090"/>
                </a:solidFill>
              </a:rPr>
              <a:t>Agaricineae</a:t>
            </a:r>
            <a:r>
              <a:rPr lang="en-AU" b="1" dirty="0" smtClean="0">
                <a:solidFill>
                  <a:srgbClr val="000090"/>
                </a:solidFill>
              </a:rPr>
              <a:t> </a:t>
            </a:r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POTTERfung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65" y="4318000"/>
            <a:ext cx="3968068" cy="2540000"/>
          </a:xfrm>
          <a:prstGeom prst="rect">
            <a:avLst/>
          </a:prstGeom>
        </p:spPr>
      </p:pic>
      <p:pic>
        <p:nvPicPr>
          <p:cNvPr id="7" name="Picture 6" descr="POTTER peterrabb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7370" y="0"/>
            <a:ext cx="2591331" cy="27718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00766" y="3766094"/>
            <a:ext cx="4097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In 1897, Potter’s paper was presented at a meeting of the </a:t>
            </a:r>
            <a:r>
              <a:rPr lang="en-US" b="1" dirty="0" err="1" smtClean="0">
                <a:solidFill>
                  <a:srgbClr val="000090"/>
                </a:solidFill>
              </a:rPr>
              <a:t>Linnean</a:t>
            </a:r>
            <a:r>
              <a:rPr lang="en-US" b="1" dirty="0" smtClean="0">
                <a:solidFill>
                  <a:srgbClr val="000090"/>
                </a:solidFill>
              </a:rPr>
              <a:t> Society in London on her behalf by a man.   As a women, Beatrix Potter was not allowed to present this paper herself, nor could she </a:t>
            </a:r>
          </a:p>
          <a:p>
            <a:r>
              <a:rPr lang="en-US" b="1" dirty="0" smtClean="0">
                <a:solidFill>
                  <a:srgbClr val="000090"/>
                </a:solidFill>
              </a:rPr>
              <a:t>even attend the meeting</a:t>
            </a:r>
            <a:r>
              <a:rPr lang="en-AU" b="1" dirty="0" smtClean="0">
                <a:solidFill>
                  <a:srgbClr val="000090"/>
                </a:solidFill>
              </a:rPr>
              <a:t> </a:t>
            </a:r>
            <a:endParaRPr lang="en-US" b="1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1000">
              <a:schemeClr val="accent1">
                <a:alpha val="20000"/>
              </a:schemeClr>
            </a:gs>
            <a:gs pos="100000">
              <a:srgbClr val="000000"/>
            </a:gs>
            <a:gs pos="95000">
              <a:srgbClr val="000090">
                <a:alpha val="2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RC front cove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1112" b="-1112"/>
          <a:stretch>
            <a:fillRect/>
          </a:stretch>
        </p:blipFill>
        <p:spPr>
          <a:xfrm>
            <a:off x="183717" y="1072945"/>
            <a:ext cx="3720787" cy="5386090"/>
          </a:xfrm>
        </p:spPr>
      </p:pic>
      <p:sp>
        <p:nvSpPr>
          <p:cNvPr id="5" name="TextBox 4"/>
          <p:cNvSpPr txBox="1"/>
          <p:nvPr/>
        </p:nvSpPr>
        <p:spPr>
          <a:xfrm>
            <a:off x="996796" y="394033"/>
            <a:ext cx="6736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+mj-lt"/>
              </a:rPr>
              <a:t>Cooperative Research </a:t>
            </a:r>
            <a:r>
              <a:rPr lang="en-US" sz="2400" b="1" dirty="0" err="1" smtClean="0">
                <a:solidFill>
                  <a:srgbClr val="000090"/>
                </a:solidFill>
                <a:latin typeface="+mj-lt"/>
              </a:rPr>
              <a:t>Centres</a:t>
            </a:r>
            <a:r>
              <a:rPr lang="en-US" sz="2400" b="1" dirty="0" smtClean="0">
                <a:solidFill>
                  <a:srgbClr val="000090"/>
                </a:solidFill>
                <a:latin typeface="+mj-lt"/>
              </a:rPr>
              <a:t> (</a:t>
            </a:r>
            <a:r>
              <a:rPr lang="en-US" sz="2400" b="1" dirty="0" err="1" smtClean="0">
                <a:solidFill>
                  <a:srgbClr val="000090"/>
                </a:solidFill>
                <a:latin typeface="+mj-lt"/>
              </a:rPr>
              <a:t>CRCs</a:t>
            </a:r>
            <a:r>
              <a:rPr lang="en-US" sz="2400" b="1" dirty="0" smtClean="0">
                <a:solidFill>
                  <a:srgbClr val="000090"/>
                </a:solidFill>
                <a:latin typeface="+mj-lt"/>
              </a:rPr>
              <a:t>)</a:t>
            </a:r>
            <a:endParaRPr lang="en-US" sz="2400" b="1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2906" y="1072945"/>
            <a:ext cx="44303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90"/>
                </a:solidFill>
              </a:rPr>
              <a:t>CRCs</a:t>
            </a:r>
            <a:r>
              <a:rPr lang="en-US" sz="2000" dirty="0" smtClean="0">
                <a:solidFill>
                  <a:srgbClr val="000090"/>
                </a:solidFill>
              </a:rPr>
              <a:t>:  A </a:t>
            </a:r>
            <a:r>
              <a:rPr lang="en-AU" sz="2000" dirty="0" smtClean="0">
                <a:solidFill>
                  <a:srgbClr val="000090"/>
                </a:solidFill>
              </a:rPr>
              <a:t>national system that supports medium to long-term</a:t>
            </a:r>
          </a:p>
          <a:p>
            <a:r>
              <a:rPr lang="en-AU" sz="2000" dirty="0" smtClean="0">
                <a:solidFill>
                  <a:srgbClr val="000090"/>
                </a:solidFill>
              </a:rPr>
              <a:t>collaboration between producers and end-users of research. </a:t>
            </a:r>
          </a:p>
          <a:p>
            <a:endParaRPr lang="en-AU" sz="2000" dirty="0" smtClean="0">
              <a:solidFill>
                <a:srgbClr val="000090"/>
              </a:solidFill>
            </a:endParaRPr>
          </a:p>
          <a:p>
            <a:r>
              <a:rPr lang="en-AU" sz="2000" dirty="0" smtClean="0">
                <a:solidFill>
                  <a:srgbClr val="000090"/>
                </a:solidFill>
              </a:rPr>
              <a:t>40 CRCs operate in four broad domains:</a:t>
            </a:r>
            <a:endParaRPr lang="en-AU" sz="1200" dirty="0" smtClean="0">
              <a:solidFill>
                <a:srgbClr val="000090"/>
              </a:solidFill>
            </a:endParaRPr>
          </a:p>
          <a:p>
            <a:r>
              <a:rPr lang="en-AU" sz="2000" dirty="0" smtClean="0">
                <a:solidFill>
                  <a:srgbClr val="000090"/>
                </a:solidFill>
              </a:rPr>
              <a:t>				</a:t>
            </a:r>
            <a:r>
              <a:rPr lang="en-AU" sz="2000" i="1" dirty="0" smtClean="0">
                <a:solidFill>
                  <a:srgbClr val="000090"/>
                </a:solidFill>
              </a:rPr>
              <a:t>No. of female </a:t>
            </a:r>
            <a:r>
              <a:rPr lang="en-AU" sz="2000" i="1" dirty="0" err="1" smtClean="0">
                <a:solidFill>
                  <a:srgbClr val="000090"/>
                </a:solidFill>
              </a:rPr>
              <a:t>CEOs</a:t>
            </a:r>
            <a:endParaRPr lang="en-AU" sz="2000" i="1" dirty="0" smtClean="0">
              <a:solidFill>
                <a:srgbClr val="000090"/>
              </a:solidFill>
            </a:endParaRPr>
          </a:p>
          <a:p>
            <a:endParaRPr lang="en-AU" sz="800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r>
              <a:rPr lang="en-AU" sz="2000" dirty="0" smtClean="0">
                <a:solidFill>
                  <a:srgbClr val="000090"/>
                </a:solidFill>
              </a:rPr>
              <a:t>  </a:t>
            </a:r>
            <a:r>
              <a:rPr lang="en-AU" sz="2000" b="1" dirty="0" smtClean="0">
                <a:solidFill>
                  <a:srgbClr val="000090"/>
                </a:solidFill>
              </a:rPr>
              <a:t>Mining:					0 / 3</a:t>
            </a:r>
          </a:p>
          <a:p>
            <a:pPr>
              <a:buFont typeface="Wingdings" charset="2"/>
              <a:buChar char="Ø"/>
            </a:pPr>
            <a:endParaRPr lang="en-AU" sz="800" b="1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r>
              <a:rPr lang="en-AU" sz="2000" b="1" dirty="0" smtClean="0">
                <a:solidFill>
                  <a:srgbClr val="000090"/>
                </a:solidFill>
              </a:rPr>
              <a:t>  Manufacturing:		0 / 4</a:t>
            </a:r>
          </a:p>
          <a:p>
            <a:pPr>
              <a:buFont typeface="Wingdings" charset="2"/>
              <a:buChar char="Ø"/>
            </a:pPr>
            <a:endParaRPr lang="en-AU" sz="800" b="1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r>
              <a:rPr lang="en-AU" sz="2000" b="1" dirty="0" smtClean="0">
                <a:solidFill>
                  <a:srgbClr val="000090"/>
                </a:solidFill>
              </a:rPr>
              <a:t>  Agric., Forestry </a:t>
            </a:r>
          </a:p>
          <a:p>
            <a:r>
              <a:rPr lang="en-AU" sz="2000" b="1" dirty="0" smtClean="0">
                <a:solidFill>
                  <a:srgbClr val="000090"/>
                </a:solidFill>
              </a:rPr>
              <a:t>	&amp; Fishing:				0 / 8	</a:t>
            </a:r>
          </a:p>
          <a:p>
            <a:pPr>
              <a:buFont typeface="Wingdings" charset="2"/>
              <a:buChar char="Ø"/>
            </a:pPr>
            <a:endParaRPr lang="en-AU" sz="800" b="1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r>
              <a:rPr lang="en-AU" sz="2000" b="1" dirty="0" smtClean="0">
                <a:solidFill>
                  <a:srgbClr val="000090"/>
                </a:solidFill>
              </a:rPr>
              <a:t>  Services:	</a:t>
            </a:r>
            <a:r>
              <a:rPr lang="en-AU" sz="2000" dirty="0" smtClean="0">
                <a:solidFill>
                  <a:srgbClr val="000090"/>
                </a:solidFill>
              </a:rPr>
              <a:t>			</a:t>
            </a:r>
            <a:r>
              <a:rPr lang="en-AU" sz="2000" b="1" dirty="0" smtClean="0">
                <a:solidFill>
                  <a:srgbClr val="000090"/>
                </a:solidFill>
              </a:rPr>
              <a:t>6 / 25</a:t>
            </a:r>
          </a:p>
          <a:p>
            <a:endParaRPr lang="en-AU" sz="2000" dirty="0" smtClean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1532" y="6542729"/>
            <a:ext cx="73917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www.crc.gov.au/About-CRCs/Directory/Documents/CRC-Program-CRC-Directory-2013-14.pdf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5000">
              <a:schemeClr val="accent1">
                <a:lumMod val="75000"/>
                <a:alpha val="26000"/>
              </a:schemeClr>
            </a:gs>
            <a:gs pos="100000">
              <a:srgbClr val="000000"/>
            </a:gs>
            <a:gs pos="94000">
              <a:schemeClr val="accent2">
                <a:lumMod val="75000"/>
                <a:alpha val="2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1114" y="1416370"/>
            <a:ext cx="39813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Role model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endParaRPr lang="en-US" sz="2000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 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Professor Valerie Linton, metallurgist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currently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Director, Energy Pipelines Cooperative Research Centre (CRC)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1114" y="6474212"/>
            <a:ext cx="41344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 www.epcrc.com.au/ceos-update-february-2014</a:t>
            </a:r>
          </a:p>
        </p:txBody>
      </p:sp>
      <p:pic>
        <p:nvPicPr>
          <p:cNvPr id="8" name="Content Placeholder 7" descr="LINTONimag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3782" b="-3782"/>
          <a:stretch>
            <a:fillRect/>
          </a:stretch>
        </p:blipFill>
        <p:spPr>
          <a:xfrm>
            <a:off x="758239" y="1217870"/>
            <a:ext cx="3952875" cy="4625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1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8110"/>
            <a:ext cx="7467600" cy="110153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667" b="1" dirty="0" smtClean="0">
                <a:solidFill>
                  <a:srgbClr val="000090"/>
                </a:solidFill>
              </a:rPr>
              <a:t>The Business Domain:</a:t>
            </a:r>
            <a:br>
              <a:rPr lang="en-US" sz="2667" b="1" dirty="0" smtClean="0">
                <a:solidFill>
                  <a:srgbClr val="000090"/>
                </a:solidFill>
              </a:rPr>
            </a:br>
            <a:r>
              <a:rPr lang="en-US" sz="2667" b="1" dirty="0" smtClean="0">
                <a:solidFill>
                  <a:srgbClr val="000090"/>
                </a:solidFill>
              </a:rPr>
              <a:t>How many women leaders?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endParaRPr lang="en-US" sz="2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53635"/>
            <a:ext cx="7981840" cy="51203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endParaRPr lang="en-US" sz="1000" dirty="0" smtClean="0"/>
          </a:p>
          <a:p>
            <a:r>
              <a:rPr lang="en-US" sz="2200" b="1" dirty="0" smtClean="0">
                <a:solidFill>
                  <a:schemeClr val="accent3"/>
                </a:solidFill>
              </a:rPr>
              <a:t>CEOs</a:t>
            </a:r>
            <a:r>
              <a:rPr lang="en-US" sz="2000" dirty="0" smtClean="0">
                <a:solidFill>
                  <a:schemeClr val="accent3"/>
                </a:solidFill>
              </a:rPr>
              <a:t>:</a:t>
            </a:r>
            <a:r>
              <a:rPr lang="en-US" sz="2000" dirty="0" smtClean="0">
                <a:solidFill>
                  <a:srgbClr val="000090"/>
                </a:solidFill>
              </a:rPr>
              <a:t>   </a:t>
            </a:r>
            <a:r>
              <a:rPr lang="en-US" sz="2000" b="1" dirty="0" smtClean="0">
                <a:solidFill>
                  <a:srgbClr val="000090"/>
                </a:solidFill>
              </a:rPr>
              <a:t>Less than four in every 100 ASX 200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			 and ASX 500 companies have women CEOs.</a:t>
            </a:r>
          </a:p>
          <a:p>
            <a:endParaRPr lang="en-US" sz="1200" dirty="0" smtClean="0">
              <a:solidFill>
                <a:srgbClr val="000090"/>
              </a:solidFill>
            </a:endParaRPr>
          </a:p>
          <a:p>
            <a:r>
              <a:rPr lang="en-US" sz="2200" b="1" dirty="0" smtClean="0">
                <a:solidFill>
                  <a:schemeClr val="accent3"/>
                </a:solidFill>
              </a:rPr>
              <a:t>Board Chairs</a:t>
            </a:r>
            <a:r>
              <a:rPr lang="en-US" sz="2000" dirty="0" smtClean="0">
                <a:solidFill>
                  <a:schemeClr val="accent3"/>
                </a:solidFill>
              </a:rPr>
              <a:t>:  </a:t>
            </a:r>
            <a:r>
              <a:rPr lang="en-US" sz="2000" b="1" dirty="0" smtClean="0">
                <a:solidFill>
                  <a:srgbClr val="000090"/>
                </a:solidFill>
              </a:rPr>
              <a:t>Just 3% of ASX200 companies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				have a woman Chair</a:t>
            </a:r>
          </a:p>
          <a:p>
            <a:endParaRPr lang="en-US" sz="1200" dirty="0" smtClean="0">
              <a:solidFill>
                <a:srgbClr val="000090"/>
              </a:solidFill>
            </a:endParaRPr>
          </a:p>
          <a:p>
            <a:r>
              <a:rPr lang="en-US" sz="2200" b="1" dirty="0" smtClean="0">
                <a:solidFill>
                  <a:schemeClr val="accent3"/>
                </a:solidFill>
              </a:rPr>
              <a:t>Directors:  </a:t>
            </a:r>
            <a:r>
              <a:rPr lang="en-US" sz="2000" b="1" dirty="0" smtClean="0">
                <a:solidFill>
                  <a:srgbClr val="000090"/>
                </a:solidFill>
              </a:rPr>
              <a:t>12.3% of ASX200 directorships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				are held by women</a:t>
            </a:r>
          </a:p>
          <a:p>
            <a:endParaRPr lang="en-US" sz="1200" dirty="0" smtClean="0">
              <a:solidFill>
                <a:srgbClr val="000090"/>
              </a:solidFill>
            </a:endParaRPr>
          </a:p>
          <a:p>
            <a:r>
              <a:rPr lang="en-US" sz="2200" b="1" dirty="0" err="1" smtClean="0">
                <a:solidFill>
                  <a:schemeClr val="accent3"/>
                </a:solidFill>
              </a:rPr>
              <a:t>KMPs</a:t>
            </a:r>
            <a:r>
              <a:rPr lang="en-US" sz="2000" dirty="0" smtClean="0">
                <a:solidFill>
                  <a:schemeClr val="accent3"/>
                </a:solidFill>
              </a:rPr>
              <a:t>:   </a:t>
            </a:r>
            <a:r>
              <a:rPr lang="en-US" sz="2000" b="1" dirty="0" smtClean="0">
                <a:solidFill>
                  <a:srgbClr val="000090"/>
                </a:solidFill>
              </a:rPr>
              <a:t>Less than one in 10 executive key 				management positions in the ASX 200 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			and the ASX 500 are held by women.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5000">
              <a:schemeClr val="accent1">
                <a:lumMod val="75000"/>
                <a:alpha val="26000"/>
              </a:schemeClr>
            </a:gs>
            <a:gs pos="100000">
              <a:srgbClr val="000000"/>
            </a:gs>
            <a:gs pos="94000">
              <a:schemeClr val="accent2">
                <a:lumMod val="75000"/>
                <a:alpha val="2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9504" y="1288315"/>
            <a:ext cx="4854496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Role model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 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Dr Megan Clark,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geologist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Chief Executive Officer,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of CSIRO,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Australia’s national research agency</a:t>
            </a:r>
          </a:p>
          <a:p>
            <a:pPr algn="ctr"/>
            <a:endParaRPr lang="en-US" sz="20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No. of staff: approx. 6500</a:t>
            </a:r>
          </a:p>
          <a:p>
            <a:pPr algn="ctr"/>
            <a:endParaRPr lang="en-US" sz="20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Annual budget</a:t>
            </a:r>
            <a:r>
              <a:rPr lang="en-US" sz="2000" b="1" dirty="0" smtClean="0">
                <a:solidFill>
                  <a:srgbClr val="000090"/>
                </a:solidFill>
              </a:rPr>
              <a:t>: A</a:t>
            </a:r>
            <a:r>
              <a:rPr lang="en-US" sz="2000" b="1" dirty="0" smtClean="0">
                <a:solidFill>
                  <a:srgbClr val="000090"/>
                </a:solidFill>
              </a:rPr>
              <a:t>$1.3 billion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28996" y="6474212"/>
            <a:ext cx="6422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 http://theconversation.com/efficiency-tax-will-stifle-scientific-work-at-csiro-6928</a:t>
            </a:r>
          </a:p>
        </p:txBody>
      </p:sp>
      <p:pic>
        <p:nvPicPr>
          <p:cNvPr id="8" name="Content Placeholder 7" descr="meganCLARKcsiro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13250" b="-13250"/>
          <a:stretch>
            <a:fillRect/>
          </a:stretch>
        </p:blipFill>
        <p:spPr>
          <a:xfrm>
            <a:off x="255779" y="907315"/>
            <a:ext cx="4033725" cy="39330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1000">
              <a:srgbClr val="FF0000">
                <a:alpha val="5000"/>
              </a:srgbClr>
            </a:gs>
            <a:gs pos="100000">
              <a:srgbClr val="000000">
                <a:alpha val="20000"/>
              </a:srgbClr>
            </a:gs>
            <a:gs pos="95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791964"/>
            <a:ext cx="8382000" cy="570620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900" b="1" i="1" dirty="0" smtClean="0">
                <a:solidFill>
                  <a:schemeClr val="accent3"/>
                </a:solidFill>
              </a:rPr>
              <a:t>Programs for female high school students include: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chemeClr val="accent3"/>
                </a:solidFill>
              </a:rPr>
              <a:t>CSIRO’s </a:t>
            </a:r>
            <a:r>
              <a:rPr lang="en-US" sz="1900" b="1" i="1" dirty="0" smtClean="0">
                <a:solidFill>
                  <a:schemeClr val="accent3"/>
                </a:solidFill>
              </a:rPr>
              <a:t>Scientists and Mathematicians in Schools </a:t>
            </a:r>
            <a:r>
              <a:rPr lang="en-US" sz="1900" b="1" dirty="0" smtClean="0">
                <a:solidFill>
                  <a:schemeClr val="accent3"/>
                </a:solidFill>
              </a:rPr>
              <a:t>program</a:t>
            </a:r>
            <a:endParaRPr lang="en-US" sz="1900" b="1" i="1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chemeClr val="accent3"/>
                </a:solidFill>
              </a:rPr>
              <a:t>UTS </a:t>
            </a:r>
            <a:r>
              <a:rPr lang="en-US" sz="1900" b="1" i="1" dirty="0" smtClean="0">
                <a:solidFill>
                  <a:schemeClr val="accent3"/>
                </a:solidFill>
              </a:rPr>
              <a:t>Sydney Women in Engineering and Information 	Technology</a:t>
            </a:r>
            <a:r>
              <a:rPr lang="en-US" sz="1900" b="1" dirty="0" smtClean="0">
                <a:solidFill>
                  <a:schemeClr val="accent3"/>
                </a:solidFill>
              </a:rPr>
              <a:t> program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chemeClr val="accent3"/>
                </a:solidFill>
              </a:rPr>
              <a:t>RMIT </a:t>
            </a:r>
            <a:r>
              <a:rPr lang="en-US" sz="1900" b="1" i="1" dirty="0" smtClean="0">
                <a:solidFill>
                  <a:schemeClr val="accent3"/>
                </a:solidFill>
              </a:rPr>
              <a:t>Experience Engineering Days &amp; Experience Science Days</a:t>
            </a:r>
            <a:endParaRPr lang="en-US" sz="1900" b="1" i="1" dirty="0" smtClean="0">
              <a:solidFill>
                <a:schemeClr val="accent3"/>
              </a:solidFill>
            </a:endParaRPr>
          </a:p>
          <a:p>
            <a:endParaRPr lang="en-US" sz="1000" i="1" dirty="0" smtClean="0">
              <a:solidFill>
                <a:srgbClr val="000090"/>
              </a:solidFill>
            </a:endParaRPr>
          </a:p>
          <a:p>
            <a:endParaRPr lang="en-US" sz="1000" i="1" dirty="0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sz="1900" b="1" i="1" dirty="0" smtClean="0">
                <a:solidFill>
                  <a:srgbClr val="000090"/>
                </a:solidFill>
              </a:rPr>
              <a:t>Purposes include</a:t>
            </a:r>
            <a:r>
              <a:rPr lang="en-US" sz="1900" b="1" dirty="0" smtClean="0">
                <a:solidFill>
                  <a:srgbClr val="000090"/>
                </a:solidFill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000090"/>
                </a:solidFill>
              </a:rPr>
              <a:t>to highlight the range and scope of science and technology </a:t>
            </a:r>
          </a:p>
          <a:p>
            <a:pPr>
              <a:lnSpc>
                <a:spcPct val="120000"/>
              </a:lnSpc>
              <a:buNone/>
            </a:pPr>
            <a:r>
              <a:rPr lang="en-US" sz="1900" b="1" dirty="0" smtClean="0">
                <a:solidFill>
                  <a:srgbClr val="000090"/>
                </a:solidFill>
              </a:rPr>
              <a:t>		and its relevance to daily life 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rgbClr val="000090"/>
                </a:solidFill>
              </a:rPr>
              <a:t>to </a:t>
            </a:r>
            <a:r>
              <a:rPr lang="en-US" sz="1900" b="1" dirty="0" err="1" smtClean="0">
                <a:solidFill>
                  <a:srgbClr val="000090"/>
                </a:solidFill>
              </a:rPr>
              <a:t>publicise</a:t>
            </a:r>
            <a:r>
              <a:rPr lang="en-US" sz="1900" b="1" dirty="0" smtClean="0">
                <a:solidFill>
                  <a:srgbClr val="000090"/>
                </a:solidFill>
              </a:rPr>
              <a:t> study and career options for students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rgbClr val="000090"/>
                </a:solidFill>
              </a:rPr>
              <a:t> to expose students to role models and challenge 	stereotypes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4155" y="7919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4425" y="330298"/>
            <a:ext cx="68144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Increasing the numbers at senior high school</a:t>
            </a:r>
            <a:endParaRPr lang="en-US" sz="2200" b="1" dirty="0">
              <a:solidFill>
                <a:srgbClr val="000090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2000">
              <a:schemeClr val="accent3">
                <a:alpha val="16000"/>
              </a:schemeClr>
            </a:gs>
            <a:gs pos="100000">
              <a:srgbClr val="000000"/>
            </a:gs>
            <a:gs pos="96000">
              <a:schemeClr val="accent2">
                <a:alpha val="16000"/>
              </a:schemeClr>
            </a:gs>
            <a:gs pos="94000">
              <a:schemeClr val="accent1">
                <a:alpha val="16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ndleyLECTUR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5942" r="-5942"/>
          <a:stretch>
            <a:fillRect/>
          </a:stretch>
        </p:blipFill>
        <p:spPr>
          <a:xfrm>
            <a:off x="0" y="395982"/>
            <a:ext cx="4392950" cy="6254138"/>
          </a:xfrm>
        </p:spPr>
      </p:pic>
      <p:sp>
        <p:nvSpPr>
          <p:cNvPr id="5" name="TextBox 4"/>
          <p:cNvSpPr txBox="1"/>
          <p:nvPr/>
        </p:nvSpPr>
        <p:spPr>
          <a:xfrm>
            <a:off x="4392950" y="4459777"/>
            <a:ext cx="4128022" cy="1777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smtClean="0">
                <a:solidFill>
                  <a:srgbClr val="000090"/>
                </a:solidFill>
              </a:rPr>
              <a:t>John Lindley </a:t>
            </a:r>
            <a:r>
              <a:rPr lang="en-US" sz="2000" dirty="0" smtClean="0">
                <a:solidFill>
                  <a:srgbClr val="000090"/>
                </a:solidFill>
              </a:rPr>
              <a:t>(1799-1865): 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0090"/>
                </a:solidFill>
              </a:rPr>
              <a:t>First Professor of Botany at the University of London.</a:t>
            </a:r>
          </a:p>
          <a:p>
            <a:pPr algn="ctr">
              <a:lnSpc>
                <a:spcPct val="150000"/>
              </a:lnSpc>
            </a:pPr>
            <a:r>
              <a:rPr lang="en-US" b="1" dirty="0" smtClean="0">
                <a:solidFill>
                  <a:srgbClr val="000090"/>
                </a:solidFill>
              </a:rPr>
              <a:t>Inaugural lecture: 30 April, 1829.</a:t>
            </a:r>
          </a:p>
        </p:txBody>
      </p:sp>
      <p:pic>
        <p:nvPicPr>
          <p:cNvPr id="6" name="Picture 5" descr="JohnLindleyIMAG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750" y="395982"/>
            <a:ext cx="3708222" cy="4148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5000">
              <a:schemeClr val="accent1">
                <a:lumMod val="75000"/>
                <a:alpha val="26000"/>
              </a:schemeClr>
            </a:gs>
            <a:gs pos="100000">
              <a:srgbClr val="000000"/>
            </a:gs>
            <a:gs pos="94000">
              <a:schemeClr val="accent2">
                <a:lumMod val="75000"/>
                <a:alpha val="28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1700" y="841901"/>
            <a:ext cx="404402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Role model</a:t>
            </a:r>
            <a:endParaRPr lang="en-US" sz="2400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 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Dr Lisa Harvey-Smith,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astronomer</a:t>
            </a:r>
          </a:p>
          <a:p>
            <a:pPr algn="ctr"/>
            <a:endParaRPr lang="en-US" sz="12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1200" b="1" dirty="0" smtClean="0">
                <a:solidFill>
                  <a:srgbClr val="000090"/>
                </a:solidFill>
              </a:rPr>
              <a:t> </a:t>
            </a:r>
          </a:p>
          <a:p>
            <a:pPr algn="ctr"/>
            <a:endParaRPr lang="en-US" sz="12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Project Scientist for the Australian Square </a:t>
            </a:r>
            <a:r>
              <a:rPr lang="en-US" sz="2000" b="1" dirty="0" err="1" smtClean="0">
                <a:solidFill>
                  <a:srgbClr val="000090"/>
                </a:solidFill>
              </a:rPr>
              <a:t>Kilometre</a:t>
            </a:r>
            <a:r>
              <a:rPr lang="en-US" sz="2000" b="1" dirty="0" smtClean="0">
                <a:solidFill>
                  <a:srgbClr val="000090"/>
                </a:solidFill>
              </a:rPr>
              <a:t> Array Pathfinder (ASKAP)</a:t>
            </a:r>
          </a:p>
          <a:p>
            <a:pPr algn="ctr"/>
            <a:endParaRPr lang="en-US" sz="1400" b="1" dirty="0" smtClean="0">
              <a:solidFill>
                <a:srgbClr val="000090"/>
              </a:solidFill>
            </a:endParaRPr>
          </a:p>
          <a:p>
            <a:pPr algn="ctr"/>
            <a:endParaRPr lang="en-US" sz="1400" b="1" dirty="0" smtClean="0">
              <a:solidFill>
                <a:srgbClr val="000090"/>
              </a:solidFill>
            </a:endParaRPr>
          </a:p>
          <a:p>
            <a:pPr algn="ctr"/>
            <a:endParaRPr lang="en-US" sz="14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i="1" dirty="0" smtClean="0">
                <a:solidFill>
                  <a:srgbClr val="000090"/>
                </a:solidFill>
              </a:rPr>
              <a:t>CSIRO Scientist in Schools </a:t>
            </a:r>
            <a:r>
              <a:rPr lang="en-US" sz="2000" b="1" dirty="0" smtClean="0">
                <a:solidFill>
                  <a:srgbClr val="000090"/>
                </a:solidFill>
              </a:rPr>
              <a:t>representative at </a:t>
            </a:r>
          </a:p>
          <a:p>
            <a:pPr algn="ctr"/>
            <a:r>
              <a:rPr lang="en-US" sz="2000" b="1" dirty="0" err="1" smtClean="0">
                <a:solidFill>
                  <a:srgbClr val="000090"/>
                </a:solidFill>
              </a:rPr>
              <a:t>Leichhardt</a:t>
            </a:r>
            <a:r>
              <a:rPr lang="en-US" sz="2000" b="1" dirty="0" smtClean="0">
                <a:solidFill>
                  <a:srgbClr val="000090"/>
                </a:solidFill>
              </a:rPr>
              <a:t> Public School </a:t>
            </a:r>
            <a:endParaRPr lang="en-US" sz="2000" dirty="0" smtClean="0">
              <a:solidFill>
                <a:srgbClr val="000090"/>
              </a:solidFill>
            </a:endParaRPr>
          </a:p>
          <a:p>
            <a:pPr algn="ctr"/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9680" y="6474212"/>
            <a:ext cx="4804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 </a:t>
            </a:r>
            <a:r>
              <a:rPr lang="en-US" sz="1200" dirty="0" err="1" smtClean="0">
                <a:solidFill>
                  <a:srgbClr val="000090"/>
                </a:solidFill>
              </a:rPr>
              <a:t>www.atnf.csiro.au/people/Lisa.Harvey-Smith/index.html</a:t>
            </a:r>
            <a:endParaRPr lang="en-US" sz="1200" dirty="0" smtClean="0">
              <a:solidFill>
                <a:srgbClr val="000090"/>
              </a:solidFill>
            </a:endParaRPr>
          </a:p>
        </p:txBody>
      </p:sp>
      <p:pic>
        <p:nvPicPr>
          <p:cNvPr id="8" name="Content Placeholder 7" descr="Lisa Harvey-Smith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l="-10267" r="-10267"/>
          <a:stretch>
            <a:fillRect/>
          </a:stretch>
        </p:blipFill>
        <p:spPr>
          <a:xfrm>
            <a:off x="119517" y="841901"/>
            <a:ext cx="4592183" cy="5260449"/>
          </a:xfrm>
        </p:spPr>
      </p:pic>
      <p:sp>
        <p:nvSpPr>
          <p:cNvPr id="6" name="TextBox 5"/>
          <p:cNvSpPr txBox="1"/>
          <p:nvPr/>
        </p:nvSpPr>
        <p:spPr>
          <a:xfrm>
            <a:off x="-650515" y="24783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MIT engBROCH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6168" y="0"/>
            <a:ext cx="2967832" cy="3891993"/>
          </a:xfrm>
          <a:prstGeom prst="rect">
            <a:avLst/>
          </a:prstGeom>
        </p:spPr>
      </p:pic>
      <p:pic>
        <p:nvPicPr>
          <p:cNvPr id="8" name="Picture 7" descr="MONASH engBROCH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228" y="2600460"/>
            <a:ext cx="3205772" cy="4523213"/>
          </a:xfrm>
          <a:prstGeom prst="rect">
            <a:avLst/>
          </a:prstGeom>
        </p:spPr>
      </p:pic>
      <p:pic>
        <p:nvPicPr>
          <p:cNvPr id="9" name="Picture 8" descr="USAenginBROCHUR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079072" cy="4284264"/>
          </a:xfrm>
          <a:prstGeom prst="rect">
            <a:avLst/>
          </a:prstGeom>
        </p:spPr>
      </p:pic>
      <p:pic>
        <p:nvPicPr>
          <p:cNvPr id="10" name="Picture 9" descr="Latrobe ENGbrochur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2" y="3015724"/>
            <a:ext cx="3079072" cy="3842276"/>
          </a:xfrm>
          <a:prstGeom prst="rect">
            <a:avLst/>
          </a:prstGeom>
        </p:spPr>
      </p:pic>
      <p:pic>
        <p:nvPicPr>
          <p:cNvPr id="11" name="Picture 10" descr="UTAS brochur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072" y="250878"/>
            <a:ext cx="2980464" cy="6146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1000">
              <a:srgbClr val="FF0000">
                <a:alpha val="5000"/>
              </a:srgbClr>
            </a:gs>
            <a:gs pos="100000">
              <a:srgbClr val="000000">
                <a:alpha val="20000"/>
              </a:srgbClr>
            </a:gs>
            <a:gs pos="95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161296"/>
            <a:ext cx="8270794" cy="54201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900" b="1" i="1" dirty="0" smtClean="0">
                <a:solidFill>
                  <a:schemeClr val="accent3"/>
                </a:solidFill>
              </a:rPr>
              <a:t>Support programs for </a:t>
            </a:r>
            <a:r>
              <a:rPr lang="en-US" sz="1900" b="1" i="1" dirty="0" smtClean="0">
                <a:solidFill>
                  <a:schemeClr val="accent3"/>
                </a:solidFill>
              </a:rPr>
              <a:t>UG female students in Physical Sciences &amp; </a:t>
            </a:r>
            <a:r>
              <a:rPr lang="en-US" sz="1900" b="1" i="1" dirty="0" smtClean="0">
                <a:solidFill>
                  <a:schemeClr val="accent3"/>
                </a:solidFill>
              </a:rPr>
              <a:t>Engineering include</a:t>
            </a:r>
            <a:r>
              <a:rPr lang="en-US" sz="1900" i="1" dirty="0" smtClean="0">
                <a:solidFill>
                  <a:schemeClr val="accent3"/>
                </a:solidFill>
              </a:rPr>
              <a:t>:</a:t>
            </a:r>
            <a:endParaRPr lang="en-US" sz="1900" i="1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chemeClr val="accent3"/>
                </a:solidFill>
              </a:rPr>
              <a:t>SUWIT</a:t>
            </a:r>
            <a:r>
              <a:rPr lang="en-US" sz="2000" dirty="0" smtClean="0"/>
              <a:t> </a:t>
            </a:r>
            <a:r>
              <a:rPr lang="en-US" sz="1900" b="1" i="1" dirty="0" smtClean="0">
                <a:solidFill>
                  <a:schemeClr val="accent3"/>
                </a:solidFill>
              </a:rPr>
              <a:t>Women in Engineering Society </a:t>
            </a:r>
            <a:r>
              <a:rPr lang="en-US" sz="1900" b="1" dirty="0" smtClean="0">
                <a:solidFill>
                  <a:schemeClr val="accent3"/>
                </a:solidFill>
              </a:rPr>
              <a:t>at Sydney U 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chemeClr val="accent3"/>
                </a:solidFill>
              </a:rPr>
              <a:t>WISE </a:t>
            </a:r>
            <a:r>
              <a:rPr lang="en-US" sz="1900" b="1" i="1" dirty="0" smtClean="0">
                <a:solidFill>
                  <a:schemeClr val="accent3"/>
                </a:solidFill>
              </a:rPr>
              <a:t>Women in Science and Engineering</a:t>
            </a:r>
            <a:r>
              <a:rPr lang="en-US" sz="1900" b="1" dirty="0" smtClean="0">
                <a:solidFill>
                  <a:schemeClr val="accent3"/>
                </a:solidFill>
              </a:rPr>
              <a:t>	at Melbourne U</a:t>
            </a:r>
          </a:p>
          <a:p>
            <a:pPr>
              <a:lnSpc>
                <a:spcPct val="150000"/>
              </a:lnSpc>
            </a:pPr>
            <a:r>
              <a:rPr lang="en-US" sz="1900" b="1" dirty="0" smtClean="0">
                <a:solidFill>
                  <a:schemeClr val="accent3"/>
                </a:solidFill>
              </a:rPr>
              <a:t>WIT </a:t>
            </a:r>
            <a:r>
              <a:rPr lang="en-US" sz="1900" b="1" i="1" dirty="0" smtClean="0">
                <a:solidFill>
                  <a:schemeClr val="accent3"/>
                </a:solidFill>
              </a:rPr>
              <a:t>Women in Innovation &amp; Technology </a:t>
            </a:r>
            <a:r>
              <a:rPr lang="en-US" sz="1900" b="1" dirty="0" smtClean="0">
                <a:solidFill>
                  <a:schemeClr val="accent3"/>
                </a:solidFill>
              </a:rPr>
              <a:t>at Adelaide U  </a:t>
            </a:r>
          </a:p>
          <a:p>
            <a:pPr>
              <a:lnSpc>
                <a:spcPct val="150000"/>
              </a:lnSpc>
            </a:pPr>
            <a:endParaRPr lang="en-US" sz="1000" i="1" dirty="0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sz="1900" b="1" i="1" dirty="0" smtClean="0">
                <a:solidFill>
                  <a:srgbClr val="000090"/>
                </a:solidFill>
              </a:rPr>
              <a:t>Purposes include</a:t>
            </a:r>
            <a:r>
              <a:rPr lang="en-US" sz="1900" b="1" dirty="0" smtClean="0">
                <a:solidFill>
                  <a:srgbClr val="000090"/>
                </a:solidFill>
              </a:rPr>
              <a:t>:</a:t>
            </a:r>
            <a:endParaRPr lang="en-US" sz="1900" b="1" dirty="0" smtClean="0">
              <a:solidFill>
                <a:srgbClr val="00009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000090"/>
                </a:solidFill>
              </a:rPr>
              <a:t>to providing </a:t>
            </a:r>
            <a:r>
              <a:rPr lang="en-US" sz="1900" b="1" dirty="0" smtClean="0">
                <a:solidFill>
                  <a:srgbClr val="000090"/>
                </a:solidFill>
              </a:rPr>
              <a:t>opportunities for </a:t>
            </a:r>
            <a:r>
              <a:rPr lang="en-US" sz="1900" b="1" dirty="0" smtClean="0">
                <a:solidFill>
                  <a:srgbClr val="000090"/>
                </a:solidFill>
              </a:rPr>
              <a:t>networking &amp; mentoring</a:t>
            </a:r>
          </a:p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000090"/>
                </a:solidFill>
              </a:rPr>
              <a:t>to facilitate links between</a:t>
            </a:r>
            <a:r>
              <a:rPr lang="en-US" sz="1900" b="1" dirty="0" smtClean="0">
                <a:solidFill>
                  <a:srgbClr val="000090"/>
                </a:solidFill>
              </a:rPr>
              <a:t> students </a:t>
            </a:r>
            <a:r>
              <a:rPr lang="en-US" sz="1900" b="1" dirty="0" smtClean="0">
                <a:solidFill>
                  <a:srgbClr val="000090"/>
                </a:solidFill>
              </a:rPr>
              <a:t>and professionals</a:t>
            </a:r>
            <a:r>
              <a:rPr lang="en-US" sz="1900" b="1" dirty="0" smtClean="0">
                <a:solidFill>
                  <a:srgbClr val="000090"/>
                </a:solidFill>
              </a:rPr>
              <a:t> from 	relevant </a:t>
            </a:r>
            <a:r>
              <a:rPr lang="en-US" sz="1900" b="1" dirty="0" smtClean="0">
                <a:solidFill>
                  <a:srgbClr val="000090"/>
                </a:solidFill>
              </a:rPr>
              <a:t>industries</a:t>
            </a:r>
          </a:p>
          <a:p>
            <a:pPr>
              <a:lnSpc>
                <a:spcPct val="120000"/>
              </a:lnSpc>
            </a:pPr>
            <a:r>
              <a:rPr lang="en-US" sz="1900" b="1" dirty="0" smtClean="0">
                <a:solidFill>
                  <a:srgbClr val="000090"/>
                </a:solidFill>
              </a:rPr>
              <a:t>to promote women in science and engineering to other 	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24155" y="7919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08821" y="561131"/>
            <a:ext cx="6109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Retaining female UG students in STEM  </a:t>
            </a:r>
            <a:endParaRPr lang="en-US" sz="2200" b="1" dirty="0">
              <a:solidFill>
                <a:srgbClr val="000090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1000">
              <a:schemeClr val="accent3">
                <a:lumMod val="60000"/>
                <a:lumOff val="40000"/>
                <a:alpha val="17000"/>
              </a:schemeClr>
            </a:gs>
            <a:gs pos="100000">
              <a:srgbClr val="000000"/>
            </a:gs>
            <a:gs pos="95000">
              <a:schemeClr val="accent2">
                <a:lumMod val="75000"/>
                <a:alpha val="17000"/>
              </a:schemeClr>
            </a:gs>
            <a:gs pos="93000">
              <a:schemeClr val="bg2">
                <a:lumMod val="75000"/>
                <a:alpha val="21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atieYork Swinburn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4468" b="-4468"/>
          <a:stretch>
            <a:fillRect/>
          </a:stretch>
        </p:blipFill>
        <p:spPr>
          <a:xfrm>
            <a:off x="903658" y="191164"/>
            <a:ext cx="6881737" cy="4178294"/>
          </a:xfrm>
        </p:spPr>
      </p:pic>
      <p:sp>
        <p:nvSpPr>
          <p:cNvPr id="3" name="TextBox 2"/>
          <p:cNvSpPr txBox="1"/>
          <p:nvPr/>
        </p:nvSpPr>
        <p:spPr>
          <a:xfrm>
            <a:off x="1624993" y="4488120"/>
            <a:ext cx="5617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Student role model</a:t>
            </a:r>
          </a:p>
          <a:p>
            <a:pPr algn="ctr"/>
            <a:endParaRPr lang="en-US" sz="1200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Katie York 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UG Student in Mechanical Engineering</a:t>
            </a: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- one of five women among 119 men</a:t>
            </a:r>
          </a:p>
          <a:p>
            <a:pPr algn="ctr"/>
            <a:endParaRPr lang="en-US" sz="1200" b="1" dirty="0" smtClean="0">
              <a:solidFill>
                <a:srgbClr val="00009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0090"/>
                </a:solidFill>
              </a:rPr>
              <a:t>Swinburne University of Technology</a:t>
            </a:r>
            <a:endParaRPr lang="en-US" sz="2000" b="1" dirty="0">
              <a:solidFill>
                <a:srgbClr val="0000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6695" y="6488668"/>
            <a:ext cx="1937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Photo credit:  Joe </a:t>
            </a:r>
            <a:r>
              <a:rPr lang="en-US" sz="1200" dirty="0" err="1" smtClean="0">
                <a:solidFill>
                  <a:srgbClr val="000090"/>
                </a:solidFill>
              </a:rPr>
              <a:t>Armao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1000">
              <a:schemeClr val="accent1">
                <a:alpha val="5000"/>
              </a:schemeClr>
            </a:gs>
            <a:gs pos="100000">
              <a:srgbClr val="000000">
                <a:alpha val="20000"/>
              </a:srgbClr>
            </a:gs>
            <a:gs pos="95000">
              <a:schemeClr val="accent3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2034529"/>
            <a:ext cx="8382000" cy="4260221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> “</a:t>
            </a:r>
            <a:r>
              <a:rPr lang="en-US" sz="2400" dirty="0" smtClean="0">
                <a:solidFill>
                  <a:schemeClr val="accent2"/>
                </a:solidFill>
              </a:rPr>
              <a:t>. </a:t>
            </a:r>
            <a:r>
              <a:rPr lang="en-US" sz="2400" dirty="0" smtClean="0">
                <a:solidFill>
                  <a:schemeClr val="accent2"/>
                </a:solidFill>
              </a:rPr>
              <a:t>. . . </a:t>
            </a:r>
            <a:r>
              <a:rPr lang="en-US" sz="2162" b="1" dirty="0" smtClean="0">
                <a:solidFill>
                  <a:srgbClr val="000090"/>
                </a:solidFill>
              </a:rPr>
              <a:t>Grossman </a:t>
            </a:r>
            <a:r>
              <a:rPr lang="en-US" sz="2162" b="1" dirty="0">
                <a:solidFill>
                  <a:schemeClr val="accent3"/>
                </a:solidFill>
              </a:rPr>
              <a:t>names the</a:t>
            </a:r>
            <a:r>
              <a:rPr lang="en-US" sz="2162" b="1" dirty="0" smtClean="0">
                <a:solidFill>
                  <a:schemeClr val="accent3"/>
                </a:solidFill>
              </a:rPr>
              <a:t> MALE </a:t>
            </a:r>
            <a:r>
              <a:rPr lang="en-US" sz="2162" b="1" dirty="0">
                <a:solidFill>
                  <a:schemeClr val="accent3"/>
                </a:solidFill>
              </a:rPr>
              <a:t>physicists</a:t>
            </a:r>
            <a:r>
              <a:rPr lang="en-US" sz="2162" b="1" dirty="0">
                <a:solidFill>
                  <a:srgbClr val="000090"/>
                </a:solidFill>
              </a:rPr>
              <a:t>, calls</a:t>
            </a:r>
            <a:r>
              <a:rPr lang="en-US" sz="2162" b="1" dirty="0" smtClean="0">
                <a:solidFill>
                  <a:srgbClr val="000090"/>
                </a:solidFill>
              </a:rPr>
              <a:t> </a:t>
            </a:r>
          </a:p>
          <a:p>
            <a:pPr>
              <a:buFontTx/>
              <a:buNone/>
            </a:pPr>
            <a:r>
              <a:rPr lang="en-US" sz="2162" b="1" dirty="0" smtClean="0">
                <a:solidFill>
                  <a:srgbClr val="000090"/>
                </a:solidFill>
              </a:rPr>
              <a:t>	them </a:t>
            </a:r>
            <a:r>
              <a:rPr lang="en-US" sz="2162" b="1" dirty="0">
                <a:solidFill>
                  <a:schemeClr val="accent3"/>
                </a:solidFill>
              </a:rPr>
              <a:t>“highly influential”</a:t>
            </a:r>
            <a:r>
              <a:rPr lang="en-US" sz="2162" b="1" dirty="0">
                <a:solidFill>
                  <a:srgbClr val="000090"/>
                </a:solidFill>
              </a:rPr>
              <a:t> and </a:t>
            </a:r>
            <a:r>
              <a:rPr lang="en-US" sz="2162" b="1" dirty="0">
                <a:solidFill>
                  <a:schemeClr val="accent3"/>
                </a:solidFill>
              </a:rPr>
              <a:t>“internationally respected</a:t>
            </a:r>
            <a:r>
              <a:rPr lang="en-US" sz="2162" b="1" dirty="0" smtClean="0">
                <a:solidFill>
                  <a:schemeClr val="accent3"/>
                </a:solidFill>
              </a:rPr>
              <a:t>”</a:t>
            </a:r>
            <a:r>
              <a:rPr lang="en-US" sz="2162" b="1" dirty="0" smtClean="0">
                <a:solidFill>
                  <a:srgbClr val="000090"/>
                </a:solidFill>
              </a:rPr>
              <a:t>.  </a:t>
            </a:r>
          </a:p>
          <a:p>
            <a:pPr>
              <a:buFontTx/>
              <a:buNone/>
            </a:pPr>
            <a:endParaRPr lang="en-US" sz="1081" b="1" dirty="0" smtClean="0">
              <a:solidFill>
                <a:srgbClr val="000090"/>
              </a:solidFill>
            </a:endParaRPr>
          </a:p>
          <a:p>
            <a:pPr>
              <a:buFontTx/>
              <a:buNone/>
            </a:pPr>
            <a:r>
              <a:rPr lang="en-US" sz="2162" b="1" dirty="0" smtClean="0">
                <a:solidFill>
                  <a:srgbClr val="000090"/>
                </a:solidFill>
              </a:rPr>
              <a:t>	Meanwhile </a:t>
            </a:r>
            <a:r>
              <a:rPr lang="en-US" sz="2162" b="1" dirty="0">
                <a:solidFill>
                  <a:srgbClr val="000090"/>
                </a:solidFill>
              </a:rPr>
              <a:t>the </a:t>
            </a:r>
            <a:r>
              <a:rPr lang="en-US" sz="2162" b="1" dirty="0">
                <a:solidFill>
                  <a:schemeClr val="accent3"/>
                </a:solidFill>
              </a:rPr>
              <a:t>unnamed</a:t>
            </a:r>
            <a:r>
              <a:rPr lang="en-US" sz="2162" b="1" dirty="0" smtClean="0">
                <a:solidFill>
                  <a:schemeClr val="accent3"/>
                </a:solidFill>
              </a:rPr>
              <a:t> FEMALE </a:t>
            </a:r>
            <a:r>
              <a:rPr lang="en-US" sz="2162" b="1" dirty="0">
                <a:solidFill>
                  <a:schemeClr val="accent3"/>
                </a:solidFill>
              </a:rPr>
              <a:t>physicist</a:t>
            </a:r>
            <a:r>
              <a:rPr lang="en-US" sz="2162" b="1" dirty="0">
                <a:solidFill>
                  <a:srgbClr val="000090"/>
                </a:solidFill>
              </a:rPr>
              <a:t> is described as holding a </a:t>
            </a:r>
            <a:r>
              <a:rPr lang="en-US" sz="2162" b="1" dirty="0">
                <a:solidFill>
                  <a:schemeClr val="accent3"/>
                </a:solidFill>
              </a:rPr>
              <a:t>‘bake-off’ </a:t>
            </a:r>
            <a:r>
              <a:rPr lang="en-US" sz="2162" b="1" dirty="0">
                <a:solidFill>
                  <a:srgbClr val="000090"/>
                </a:solidFill>
              </a:rPr>
              <a:t>between quantum and classical computers.</a:t>
            </a:r>
          </a:p>
          <a:p>
            <a:pPr>
              <a:buFontTx/>
              <a:buNone/>
            </a:pPr>
            <a:r>
              <a:rPr lang="en-US" sz="2162" b="1" dirty="0" smtClean="0">
                <a:solidFill>
                  <a:srgbClr val="000090"/>
                </a:solidFill>
              </a:rPr>
              <a:t>	</a:t>
            </a:r>
            <a:endParaRPr lang="en-US" sz="1081" b="1" dirty="0" smtClean="0">
              <a:solidFill>
                <a:srgbClr val="000090"/>
              </a:solidFill>
            </a:endParaRPr>
          </a:p>
          <a:p>
            <a:pPr>
              <a:buFontTx/>
              <a:buNone/>
            </a:pPr>
            <a:r>
              <a:rPr lang="en-US" sz="1081" b="1" dirty="0" smtClean="0">
                <a:solidFill>
                  <a:srgbClr val="000090"/>
                </a:solidFill>
              </a:rPr>
              <a:t>	</a:t>
            </a:r>
            <a:r>
              <a:rPr lang="en-US" sz="2162" b="1" dirty="0" smtClean="0">
                <a:solidFill>
                  <a:srgbClr val="000090"/>
                </a:solidFill>
              </a:rPr>
              <a:t>There </a:t>
            </a:r>
            <a:r>
              <a:rPr lang="en-US" sz="2162" b="1" dirty="0">
                <a:solidFill>
                  <a:srgbClr val="000090"/>
                </a:solidFill>
              </a:rPr>
              <a:t>has been much gnashing of teeth over why the number of women choosing physics at university has </a:t>
            </a:r>
            <a:r>
              <a:rPr lang="en-US" sz="2162" b="1" dirty="0" err="1">
                <a:solidFill>
                  <a:srgbClr val="000090"/>
                </a:solidFill>
              </a:rPr>
              <a:t>flatlined</a:t>
            </a:r>
            <a:r>
              <a:rPr lang="en-US" sz="2162" b="1" dirty="0">
                <a:solidFill>
                  <a:srgbClr val="000090"/>
                </a:solidFill>
              </a:rPr>
              <a:t> at 20% despite strenuous attempts by U.K. universities to boost </a:t>
            </a:r>
            <a:r>
              <a:rPr lang="en-US" sz="2162" b="1" dirty="0" smtClean="0">
                <a:solidFill>
                  <a:srgbClr val="000090"/>
                </a:solidFill>
              </a:rPr>
              <a:t>numbers.   Perhaps </a:t>
            </a:r>
            <a:r>
              <a:rPr lang="en-US" sz="2162" b="1" dirty="0">
                <a:solidFill>
                  <a:srgbClr val="000090"/>
                </a:solidFill>
              </a:rPr>
              <a:t>the answer lies with every-day sexism, of which this is another example</a:t>
            </a:r>
            <a:r>
              <a:rPr lang="en-US" sz="2162" b="1" dirty="0" smtClean="0"/>
              <a:t>.”</a:t>
            </a:r>
            <a:endParaRPr lang="en-US" sz="2162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24155" y="7919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2605" y="791964"/>
            <a:ext cx="6525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A need for cultural change?</a:t>
            </a:r>
          </a:p>
          <a:p>
            <a:pPr algn="ctr"/>
            <a:endParaRPr lang="en-US" sz="1000" b="1" dirty="0" smtClean="0">
              <a:solidFill>
                <a:srgbClr val="000090"/>
              </a:solidFill>
              <a:latin typeface="Century Schoolbook"/>
            </a:endParaRPr>
          </a:p>
          <a:p>
            <a:pPr algn="ctr"/>
            <a:r>
              <a:rPr lang="en-US" sz="2200" dirty="0" smtClean="0">
                <a:solidFill>
                  <a:srgbClr val="000090"/>
                </a:solidFill>
              </a:rPr>
              <a:t>Letter to the Editor:  </a:t>
            </a:r>
            <a:r>
              <a:rPr lang="en-US" sz="2200" i="1" dirty="0" smtClean="0">
                <a:solidFill>
                  <a:srgbClr val="000090"/>
                </a:solidFill>
              </a:rPr>
              <a:t>Time</a:t>
            </a:r>
            <a:r>
              <a:rPr lang="en-US" sz="2200" dirty="0" smtClean="0">
                <a:solidFill>
                  <a:srgbClr val="000090"/>
                </a:solidFill>
              </a:rPr>
              <a:t> March 10, 2014</a:t>
            </a:r>
            <a:endParaRPr lang="en-US" sz="2200" b="1" dirty="0">
              <a:solidFill>
                <a:srgbClr val="000090"/>
              </a:solidFill>
              <a:latin typeface="Century Schoolbook"/>
            </a:endParaRPr>
          </a:p>
        </p:txBody>
      </p:sp>
      <p:pic>
        <p:nvPicPr>
          <p:cNvPr id="7" name="Picture 6" descr="WOMAN cooking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8200" y="0"/>
            <a:ext cx="1955800" cy="234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91000">
              <a:srgbClr val="FF0000">
                <a:alpha val="5000"/>
              </a:srgbClr>
            </a:gs>
            <a:gs pos="100000">
              <a:srgbClr val="000000">
                <a:alpha val="20000"/>
              </a:srgbClr>
            </a:gs>
            <a:gs pos="95000">
              <a:schemeClr val="accent3">
                <a:lumMod val="20000"/>
                <a:lumOff val="80000"/>
              </a:schemeClr>
            </a:gs>
            <a:gs pos="92000">
              <a:schemeClr val="bg2">
                <a:alpha val="23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983128"/>
            <a:ext cx="8270794" cy="587487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accent3"/>
                </a:solidFill>
              </a:rPr>
              <a:t>Measures </a:t>
            </a:r>
            <a:r>
              <a:rPr lang="en-US" sz="1900" b="1" dirty="0" smtClean="0">
                <a:solidFill>
                  <a:schemeClr val="accent3"/>
                </a:solidFill>
              </a:rPr>
              <a:t>introduced at WEHI </a:t>
            </a:r>
            <a:r>
              <a:rPr lang="en-US" sz="1900" b="1" dirty="0" smtClean="0">
                <a:solidFill>
                  <a:schemeClr val="accent3"/>
                </a:solidFill>
              </a:rPr>
              <a:t>include:</a:t>
            </a:r>
            <a:endParaRPr lang="en-US" sz="1900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3"/>
                </a:solidFill>
              </a:rPr>
              <a:t>technical support for women on maternity leave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3"/>
                </a:solidFill>
              </a:rPr>
              <a:t>Assistance for childcare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3"/>
                </a:solidFill>
              </a:rPr>
              <a:t>allowing additional time for contract renewal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3"/>
                </a:solidFill>
              </a:rPr>
              <a:t>support for meetings and travel</a:t>
            </a:r>
          </a:p>
          <a:p>
            <a:pPr>
              <a:lnSpc>
                <a:spcPct val="150000"/>
              </a:lnSpc>
            </a:pPr>
            <a:r>
              <a:rPr lang="en-US" sz="1800" b="1" dirty="0" smtClean="0">
                <a:solidFill>
                  <a:schemeClr val="accent3"/>
                </a:solidFill>
              </a:rPr>
              <a:t>flexible working hours and family-friendly meeting times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90"/>
                </a:solidFill>
              </a:rPr>
              <a:t>Purposes: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90"/>
                </a:solidFill>
              </a:rPr>
              <a:t>•  to stop the loss of women staff in mid-career and encourage highly qualified women to return after maternity leave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90"/>
                </a:solidFill>
              </a:rPr>
              <a:t>•  to remove gender-specific barriers to promotion</a:t>
            </a:r>
          </a:p>
          <a:p>
            <a:pPr>
              <a:lnSpc>
                <a:spcPct val="150000"/>
              </a:lnSpc>
              <a:buNone/>
            </a:pPr>
            <a:r>
              <a:rPr lang="en-US" sz="1800" b="1" dirty="0" smtClean="0">
                <a:solidFill>
                  <a:srgbClr val="000090"/>
                </a:solidFill>
              </a:rPr>
              <a:t>•  to assist transition of women to independent researchers and leaders in their field  </a:t>
            </a:r>
          </a:p>
          <a:p>
            <a:pPr>
              <a:lnSpc>
                <a:spcPct val="150000"/>
              </a:lnSpc>
              <a:buNone/>
            </a:pPr>
            <a:endParaRPr lang="en-US" sz="1800" b="1" dirty="0" smtClean="0">
              <a:solidFill>
                <a:srgbClr val="000090"/>
              </a:solidFill>
            </a:endParaRPr>
          </a:p>
          <a:p>
            <a:pPr>
              <a:lnSpc>
                <a:spcPct val="150000"/>
              </a:lnSpc>
            </a:pPr>
            <a:endParaRPr lang="en-US" sz="1800" b="1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en-US" sz="1800" b="1" dirty="0" smtClean="0">
              <a:solidFill>
                <a:schemeClr val="accent3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sz="1900" b="1" dirty="0" smtClean="0">
                <a:solidFill>
                  <a:schemeClr val="accent3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sz="1000" i="1" dirty="0" smtClean="0">
              <a:solidFill>
                <a:srgbClr val="00009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24155" y="79196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9324" y="361077"/>
            <a:ext cx="7039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Changing the culture in </a:t>
            </a:r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the </a:t>
            </a:r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workplace</a:t>
            </a:r>
            <a:endParaRPr lang="en-US" sz="2200" b="1" dirty="0">
              <a:solidFill>
                <a:srgbClr val="000090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19815"/>
            <a:ext cx="8382000" cy="426022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endParaRPr lang="en-US" sz="2162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563" y="699630"/>
            <a:ext cx="753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An open and inclusive </a:t>
            </a:r>
            <a:r>
              <a:rPr lang="en-US" sz="2400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organisational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 culture</a:t>
            </a:r>
            <a:endParaRPr lang="en-US" sz="2400" b="1" dirty="0">
              <a:solidFill>
                <a:srgbClr val="000090"/>
              </a:solidFill>
              <a:effectLst>
                <a:outerShdw blurRad="50800" dist="38100" dir="2700000" algn="tl" rotWithShape="0">
                  <a:schemeClr val="accent3">
                    <a:alpha val="65000"/>
                  </a:schemeClr>
                </a:outerShdw>
              </a:effectLst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94165"/>
            <a:ext cx="8204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• Increasing </a:t>
            </a:r>
            <a:r>
              <a:rPr lang="en-US" b="1" dirty="0" smtClean="0">
                <a:solidFill>
                  <a:srgbClr val="000090"/>
                </a:solidFill>
              </a:rPr>
              <a:t>the numbers of female students studying science and technology at high school and at university is a worthwhile goal, but this alone will not achieve gender equity. 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endParaRPr lang="en-US" b="1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394165"/>
            <a:ext cx="8382000" cy="458587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endParaRPr lang="en-US" sz="2162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563" y="699630"/>
            <a:ext cx="753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Achieving an 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open and inclusive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 culture</a:t>
            </a:r>
            <a:endParaRPr lang="en-US" sz="2400" b="1" dirty="0">
              <a:solidFill>
                <a:srgbClr val="000090"/>
              </a:solidFill>
              <a:effectLst>
                <a:outerShdw blurRad="50800" dist="38100" dir="2700000" algn="tl" rotWithShape="0">
                  <a:schemeClr val="accent3">
                    <a:alpha val="65000"/>
                  </a:schemeClr>
                </a:outerShdw>
              </a:effectLst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94165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• Increasing </a:t>
            </a:r>
            <a:r>
              <a:rPr lang="en-US" b="1" dirty="0" smtClean="0">
                <a:solidFill>
                  <a:srgbClr val="000090"/>
                </a:solidFill>
              </a:rPr>
              <a:t>the numbers of female students studying science and technology at high school and at university is a worthwhile goal, but this alone will not achieve gender equity</a:t>
            </a:r>
            <a:r>
              <a:rPr lang="en-US" b="1" dirty="0" smtClean="0">
                <a:solidFill>
                  <a:srgbClr val="6A81C8"/>
                </a:solidFill>
              </a:rPr>
              <a:t>. 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• Women </a:t>
            </a:r>
            <a:r>
              <a:rPr lang="en-US" b="1" dirty="0" smtClean="0">
                <a:solidFill>
                  <a:srgbClr val="000090"/>
                </a:solidFill>
              </a:rPr>
              <a:t>graduates in science and technology are being lost in mid-career from universities and research institutions, often because of a male-oriented </a:t>
            </a:r>
            <a:r>
              <a:rPr lang="en-US" b="1" dirty="0" err="1" smtClean="0">
                <a:solidFill>
                  <a:srgbClr val="000090"/>
                </a:solidFill>
              </a:rPr>
              <a:t>organisational</a:t>
            </a:r>
            <a:r>
              <a:rPr lang="en-US" b="1" dirty="0" smtClean="0">
                <a:solidFill>
                  <a:srgbClr val="000090"/>
                </a:solidFill>
              </a:rPr>
              <a:t> culture that disadvantages women.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19815"/>
            <a:ext cx="8382000" cy="426022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endParaRPr lang="en-US" sz="2162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563" y="699630"/>
            <a:ext cx="753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An open and inclusive </a:t>
            </a:r>
            <a:r>
              <a:rPr lang="en-US" sz="2400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organisational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 culture</a:t>
            </a:r>
            <a:endParaRPr lang="en-US" sz="2400" b="1" dirty="0">
              <a:solidFill>
                <a:srgbClr val="000090"/>
              </a:solidFill>
              <a:effectLst>
                <a:outerShdw blurRad="50800" dist="38100" dir="2700000" algn="tl" rotWithShape="0">
                  <a:schemeClr val="accent3">
                    <a:alpha val="65000"/>
                  </a:schemeClr>
                </a:outerShdw>
              </a:effectLst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94165"/>
            <a:ext cx="8382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• Increasing </a:t>
            </a:r>
            <a:r>
              <a:rPr lang="en-US" b="1" dirty="0" smtClean="0">
                <a:solidFill>
                  <a:srgbClr val="000090"/>
                </a:solidFill>
              </a:rPr>
              <a:t>the numbers of female students studying science and technology at high school and at university is a worthwhile goal, but this alone will not achieve gender equity</a:t>
            </a:r>
            <a:r>
              <a:rPr lang="en-US" b="1" dirty="0" smtClean="0">
                <a:solidFill>
                  <a:srgbClr val="6A81C8"/>
                </a:solidFill>
              </a:rPr>
              <a:t>. 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• Women </a:t>
            </a:r>
            <a:r>
              <a:rPr lang="en-US" b="1" dirty="0" smtClean="0">
                <a:solidFill>
                  <a:srgbClr val="000090"/>
                </a:solidFill>
              </a:rPr>
              <a:t>graduates in science and technology are being lost in mid-career from universities and research institutions, often because of a male-oriented </a:t>
            </a:r>
            <a:r>
              <a:rPr lang="en-US" b="1" dirty="0" err="1" smtClean="0">
                <a:solidFill>
                  <a:srgbClr val="000090"/>
                </a:solidFill>
              </a:rPr>
              <a:t>organisational</a:t>
            </a:r>
            <a:r>
              <a:rPr lang="en-US" b="1" dirty="0" smtClean="0">
                <a:solidFill>
                  <a:srgbClr val="000090"/>
                </a:solidFill>
              </a:rPr>
              <a:t> culture that disadvantages women.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0090"/>
                </a:solidFill>
              </a:rPr>
              <a:t>• Gender </a:t>
            </a:r>
            <a:r>
              <a:rPr lang="en-US" b="1" dirty="0" smtClean="0">
                <a:solidFill>
                  <a:srgbClr val="000090"/>
                </a:solidFill>
              </a:rPr>
              <a:t>equity must be embedded in the practices and processes of an </a:t>
            </a:r>
            <a:r>
              <a:rPr lang="en-US" b="1" dirty="0" err="1" smtClean="0">
                <a:solidFill>
                  <a:srgbClr val="000090"/>
                </a:solidFill>
              </a:rPr>
              <a:t>organisation</a:t>
            </a:r>
            <a:r>
              <a:rPr lang="en-US" b="1" dirty="0" smtClean="0">
                <a:solidFill>
                  <a:srgbClr val="000090"/>
                </a:solidFill>
              </a:rPr>
              <a:t> - e.g. promotion criteria, workloads, mentorship of junior staff  -  and be reflected in the attitudes of its managers.</a:t>
            </a:r>
            <a:r>
              <a:rPr lang="en-US" b="1" dirty="0" smtClean="0"/>
              <a:t> </a:t>
            </a:r>
            <a:endParaRPr lang="en-US" b="1" dirty="0" smtClean="0">
              <a:solidFill>
                <a:srgbClr val="000090"/>
              </a:solidFill>
            </a:endParaRP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endParaRPr lang="en-US" b="1" dirty="0" smtClean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719815"/>
            <a:ext cx="8382000" cy="4260221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chemeClr val="accent2"/>
                </a:solidFill>
              </a:rPr>
              <a:t>	</a:t>
            </a:r>
            <a:endParaRPr lang="en-US" sz="2162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91563" y="699630"/>
            <a:ext cx="7533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An open and inclusive </a:t>
            </a:r>
            <a:r>
              <a:rPr lang="en-US" sz="2400" b="1" dirty="0" err="1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organisational</a:t>
            </a:r>
            <a:r>
              <a:rPr lang="en-US" sz="2400" b="1" dirty="0" smtClean="0">
                <a:solidFill>
                  <a:srgbClr val="000090"/>
                </a:solidFill>
                <a:effectLst>
                  <a:outerShdw blurRad="50800" dist="38100" dir="2700000" algn="tl" rotWithShape="0">
                    <a:schemeClr val="accent3">
                      <a:alpha val="65000"/>
                    </a:schemeClr>
                  </a:outerShdw>
                </a:effectLst>
                <a:latin typeface="Century Schoolbook"/>
              </a:rPr>
              <a:t> culture</a:t>
            </a:r>
            <a:endParaRPr lang="en-US" sz="2400" b="1" dirty="0">
              <a:solidFill>
                <a:srgbClr val="000090"/>
              </a:solidFill>
              <a:effectLst>
                <a:outerShdw blurRad="50800" dist="38100" dir="2700000" algn="tl" rotWithShape="0">
                  <a:schemeClr val="accent3">
                    <a:alpha val="65000"/>
                  </a:schemeClr>
                </a:outerShdw>
              </a:effectLst>
              <a:latin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394165"/>
            <a:ext cx="8382000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• Increasing </a:t>
            </a:r>
            <a:r>
              <a:rPr lang="en-US" b="1" dirty="0" smtClean="0">
                <a:solidFill>
                  <a:srgbClr val="000090"/>
                </a:solidFill>
              </a:rPr>
              <a:t>the numbers of female students studying science and technology at high school and at university is a worthwhile goal, but this alone will not achieve gender equity</a:t>
            </a:r>
            <a:r>
              <a:rPr lang="en-US" b="1" dirty="0" smtClean="0">
                <a:solidFill>
                  <a:srgbClr val="6A81C8"/>
                </a:solidFill>
              </a:rPr>
              <a:t>. 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• Women </a:t>
            </a:r>
            <a:r>
              <a:rPr lang="en-US" b="1" dirty="0" smtClean="0">
                <a:solidFill>
                  <a:srgbClr val="000090"/>
                </a:solidFill>
              </a:rPr>
              <a:t>graduates in science and technology are being lost in mid-career from universities and research institutions, often because of a male-oriented </a:t>
            </a:r>
            <a:r>
              <a:rPr lang="en-US" b="1" dirty="0" err="1" smtClean="0">
                <a:solidFill>
                  <a:srgbClr val="000090"/>
                </a:solidFill>
              </a:rPr>
              <a:t>organisational</a:t>
            </a:r>
            <a:r>
              <a:rPr lang="en-US" b="1" dirty="0" smtClean="0">
                <a:solidFill>
                  <a:srgbClr val="000090"/>
                </a:solidFill>
              </a:rPr>
              <a:t> culture that disadvantages women.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rgbClr val="000090"/>
                </a:solidFill>
              </a:rPr>
              <a:t>• Gender </a:t>
            </a:r>
            <a:r>
              <a:rPr lang="en-US" b="1" dirty="0" smtClean="0">
                <a:solidFill>
                  <a:srgbClr val="000090"/>
                </a:solidFill>
              </a:rPr>
              <a:t>equity must be embedded in the practices and processes of an </a:t>
            </a:r>
            <a:r>
              <a:rPr lang="en-US" b="1" dirty="0" err="1" smtClean="0">
                <a:solidFill>
                  <a:srgbClr val="000090"/>
                </a:solidFill>
              </a:rPr>
              <a:t>organisation</a:t>
            </a:r>
            <a:r>
              <a:rPr lang="en-US" b="1" dirty="0" smtClean="0">
                <a:solidFill>
                  <a:srgbClr val="000090"/>
                </a:solidFill>
              </a:rPr>
              <a:t> - e.g. promotion criteria, workloads, mentorship of junior staff  -  and be reflected in the attitudes of its managers.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6A81C8"/>
                </a:solidFill>
              </a:rPr>
              <a:t> 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• Leadership </a:t>
            </a:r>
            <a:r>
              <a:rPr lang="en-US" b="1" dirty="0" smtClean="0">
                <a:solidFill>
                  <a:srgbClr val="000090"/>
                </a:solidFill>
              </a:rPr>
              <a:t>at the highest level can shape </a:t>
            </a:r>
            <a:r>
              <a:rPr lang="en-US" b="1" dirty="0" err="1" smtClean="0">
                <a:solidFill>
                  <a:srgbClr val="000090"/>
                </a:solidFill>
              </a:rPr>
              <a:t>organisational</a:t>
            </a:r>
            <a:r>
              <a:rPr lang="en-US" b="1" dirty="0" smtClean="0">
                <a:solidFill>
                  <a:srgbClr val="000090"/>
                </a:solidFill>
              </a:rPr>
              <a:t> culture by ensuring that equal opportunity principles are acknowledged in strategic plans, are incorporated into policies, are translated into effective practices, and are widely promulgated</a:t>
            </a:r>
            <a:r>
              <a:rPr lang="en-US" b="1" dirty="0" smtClean="0">
                <a:solidFill>
                  <a:srgbClr val="000090"/>
                </a:solidFill>
              </a:rPr>
              <a:t>.</a:t>
            </a:r>
          </a:p>
          <a:p>
            <a:endParaRPr lang="en-US" b="1" dirty="0" smtClean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1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1147"/>
            <a:ext cx="7467600" cy="632195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Lindley’s reform of Botany</a:t>
            </a:r>
            <a:endParaRPr lang="en-US" sz="2400" b="1" i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99491" y="783341"/>
            <a:ext cx="7860066" cy="555118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800" dirty="0" smtClean="0"/>
          </a:p>
          <a:p>
            <a:pPr>
              <a:lnSpc>
                <a:spcPct val="160000"/>
              </a:lnSpc>
              <a:buNone/>
            </a:pPr>
            <a:r>
              <a:rPr lang="en-US" sz="2588" b="1" dirty="0" smtClean="0">
                <a:solidFill>
                  <a:srgbClr val="000090"/>
                </a:solidFill>
              </a:rPr>
              <a:t>The </a:t>
            </a:r>
            <a:r>
              <a:rPr lang="en-US" sz="2588" b="1" dirty="0" smtClean="0">
                <a:solidFill>
                  <a:srgbClr val="000090"/>
                </a:solidFill>
              </a:rPr>
              <a:t>question is  “… whether we cannot redeem one of the most interesting departments of Natural History [Botany]  from the </a:t>
            </a:r>
            <a:r>
              <a:rPr lang="en-US" sz="2588" b="1" dirty="0" smtClean="0">
                <a:solidFill>
                  <a:schemeClr val="accent3"/>
                </a:solidFill>
              </a:rPr>
              <a:t>obloquy</a:t>
            </a:r>
            <a:r>
              <a:rPr lang="en-US" sz="2588" b="1" dirty="0" smtClean="0">
                <a:solidFill>
                  <a:srgbClr val="000090"/>
                </a:solidFill>
              </a:rPr>
              <a:t> which has become attached to it in this country . . .  </a:t>
            </a:r>
          </a:p>
          <a:p>
            <a:pPr>
              <a:lnSpc>
                <a:spcPct val="120000"/>
              </a:lnSpc>
              <a:buNone/>
            </a:pPr>
            <a:r>
              <a:rPr lang="en-US" sz="2588" b="1" dirty="0" smtClean="0">
                <a:solidFill>
                  <a:srgbClr val="000090"/>
                </a:solidFill>
              </a:rPr>
              <a:t>	</a:t>
            </a:r>
            <a:endParaRPr lang="en-US" sz="1548" b="1" dirty="0" smtClean="0">
              <a:solidFill>
                <a:srgbClr val="000090"/>
              </a:solidFill>
            </a:endParaRPr>
          </a:p>
          <a:p>
            <a:pPr>
              <a:lnSpc>
                <a:spcPct val="160000"/>
              </a:lnSpc>
              <a:buNone/>
            </a:pPr>
            <a:r>
              <a:rPr lang="en-US" sz="2588" dirty="0" smtClean="0">
                <a:solidFill>
                  <a:srgbClr val="000090"/>
                </a:solidFill>
              </a:rPr>
              <a:t>“ </a:t>
            </a:r>
            <a:r>
              <a:rPr lang="en-US" sz="2588" b="1" dirty="0" smtClean="0">
                <a:solidFill>
                  <a:srgbClr val="000090"/>
                </a:solidFill>
              </a:rPr>
              <a:t>It has been very much the fashion of late years, in this country, to undervalue the importance of this science,  and to consider it</a:t>
            </a:r>
          </a:p>
          <a:p>
            <a:pPr>
              <a:lnSpc>
                <a:spcPct val="160000"/>
              </a:lnSpc>
              <a:buNone/>
            </a:pPr>
            <a:r>
              <a:rPr lang="en-US" sz="2588" b="1" dirty="0" smtClean="0">
                <a:solidFill>
                  <a:srgbClr val="000090"/>
                </a:solidFill>
              </a:rPr>
              <a:t>		</a:t>
            </a:r>
            <a:r>
              <a:rPr lang="en-US" sz="2588" b="1" dirty="0" smtClean="0">
                <a:solidFill>
                  <a:schemeClr val="accent3"/>
                </a:solidFill>
              </a:rPr>
              <a:t>an</a:t>
            </a:r>
            <a:r>
              <a:rPr lang="en-US" sz="2588" b="1" dirty="0" smtClean="0">
                <a:solidFill>
                  <a:srgbClr val="000090"/>
                </a:solidFill>
              </a:rPr>
              <a:t> </a:t>
            </a:r>
            <a:r>
              <a:rPr lang="en-US" sz="2588" b="1" dirty="0" smtClean="0">
                <a:solidFill>
                  <a:schemeClr val="accent3"/>
                </a:solidFill>
              </a:rPr>
              <a:t>amusement for ladies</a:t>
            </a:r>
          </a:p>
          <a:p>
            <a:pPr>
              <a:lnSpc>
                <a:spcPct val="160000"/>
              </a:lnSpc>
              <a:buNone/>
            </a:pPr>
            <a:r>
              <a:rPr lang="en-US" sz="2588" b="1" dirty="0" smtClean="0">
                <a:solidFill>
                  <a:schemeClr val="accent3"/>
                </a:solidFill>
              </a:rPr>
              <a:t>	 		</a:t>
            </a:r>
            <a:r>
              <a:rPr lang="en-US" sz="2588" b="1" dirty="0" smtClean="0">
                <a:solidFill>
                  <a:srgbClr val="000090"/>
                </a:solidFill>
              </a:rPr>
              <a:t>rather than </a:t>
            </a:r>
          </a:p>
          <a:p>
            <a:pPr>
              <a:lnSpc>
                <a:spcPct val="160000"/>
              </a:lnSpc>
              <a:buNone/>
            </a:pPr>
            <a:r>
              <a:rPr lang="en-US" sz="2588" b="1" dirty="0" smtClean="0">
                <a:solidFill>
                  <a:srgbClr val="000090"/>
                </a:solidFill>
              </a:rPr>
              <a:t>		</a:t>
            </a:r>
            <a:r>
              <a:rPr lang="en-US" sz="2588" b="1" dirty="0" smtClean="0">
                <a:solidFill>
                  <a:schemeClr val="accent3"/>
                </a:solidFill>
              </a:rPr>
              <a:t>an</a:t>
            </a:r>
            <a:r>
              <a:rPr lang="en-US" sz="2588" b="1" dirty="0" smtClean="0">
                <a:solidFill>
                  <a:srgbClr val="000090"/>
                </a:solidFill>
              </a:rPr>
              <a:t> </a:t>
            </a:r>
            <a:r>
              <a:rPr lang="en-US" sz="2588" b="1" dirty="0" smtClean="0">
                <a:solidFill>
                  <a:schemeClr val="accent3"/>
                </a:solidFill>
              </a:rPr>
              <a:t>occupation for the serious thoughts of man</a:t>
            </a:r>
            <a:r>
              <a:rPr lang="en-US" sz="2588" dirty="0" smtClean="0">
                <a:solidFill>
                  <a:srgbClr val="000090"/>
                </a:solidFill>
              </a:rPr>
              <a:t>.”</a:t>
            </a:r>
          </a:p>
          <a:p>
            <a:pPr>
              <a:lnSpc>
                <a:spcPct val="160000"/>
              </a:lnSpc>
              <a:buNone/>
            </a:pPr>
            <a:endParaRPr lang="en-US" sz="2588" dirty="0" smtClean="0">
              <a:solidFill>
                <a:srgbClr val="000090"/>
              </a:solidFill>
            </a:endParaRPr>
          </a:p>
          <a:p>
            <a:pPr>
              <a:lnSpc>
                <a:spcPct val="160000"/>
              </a:lnSpc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sz="2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b="1" dirty="0" smtClean="0">
              <a:solidFill>
                <a:srgbClr val="000090"/>
              </a:solidFill>
            </a:endParaRP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584418" y="6334531"/>
            <a:ext cx="3293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Lindley’s Intro lecture: pp14 and 17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3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76" y="922859"/>
            <a:ext cx="7467600" cy="380024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dist="38100" dir="2700000" algn="tl" rotWithShape="0">
                    <a:srgbClr val="000000">
                      <a:alpha val="80000"/>
                    </a:srgbClr>
                  </a:outerShdw>
                </a:effectLst>
              </a:rPr>
              <a:t>Gender Partitioning of Botany</a:t>
            </a:r>
            <a:endParaRPr lang="en-US" sz="2400" b="1" i="1" dirty="0">
              <a:solidFill>
                <a:srgbClr val="FF0000"/>
              </a:solidFill>
              <a:effectLst>
                <a:outerShdw dist="38100" dir="2700000" algn="tl" rotWithShape="0">
                  <a:srgbClr val="000000">
                    <a:alpha val="8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11293"/>
            <a:ext cx="4451663" cy="52521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162" b="1" dirty="0" smtClean="0">
                <a:solidFill>
                  <a:srgbClr val="800000"/>
                </a:solidFill>
              </a:rPr>
              <a:t>For WOMEN</a:t>
            </a:r>
            <a:r>
              <a:rPr lang="en-US" sz="2162" dirty="0" smtClean="0">
                <a:solidFill>
                  <a:srgbClr val="800000"/>
                </a:solidFill>
              </a:rPr>
              <a:t>:</a:t>
            </a:r>
          </a:p>
          <a:p>
            <a:pPr>
              <a:buNone/>
            </a:pPr>
            <a:endParaRPr lang="en-US" sz="800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en-US" sz="800" dirty="0" smtClean="0">
              <a:solidFill>
                <a:srgbClr val="800000"/>
              </a:solidFill>
            </a:endParaRPr>
          </a:p>
          <a:p>
            <a:pPr>
              <a:buSzPct val="100000"/>
              <a:buNone/>
            </a:pPr>
            <a:r>
              <a:rPr lang="en-US" sz="2000" dirty="0" smtClean="0">
                <a:solidFill>
                  <a:srgbClr val="800000"/>
                </a:solidFill>
              </a:rPr>
              <a:t>	</a:t>
            </a:r>
            <a:r>
              <a:rPr lang="en-US" sz="2000" b="1" dirty="0" smtClean="0">
                <a:solidFill>
                  <a:srgbClr val="800000"/>
                </a:solidFill>
              </a:rPr>
              <a:t>Botany:  A</a:t>
            </a:r>
            <a:r>
              <a:rPr lang="en-US" sz="2000" b="1" i="1" dirty="0" smtClean="0">
                <a:solidFill>
                  <a:srgbClr val="800000"/>
                </a:solidFill>
              </a:rPr>
              <a:t> ladylike</a:t>
            </a:r>
            <a:r>
              <a:rPr lang="en-US" sz="2000" b="1" dirty="0" smtClean="0">
                <a:solidFill>
                  <a:srgbClr val="800000"/>
                </a:solidFill>
              </a:rPr>
              <a:t>, </a:t>
            </a:r>
            <a:r>
              <a:rPr lang="en-US" sz="2000" b="1" i="1" dirty="0" smtClean="0">
                <a:solidFill>
                  <a:srgbClr val="800000"/>
                </a:solidFill>
              </a:rPr>
              <a:t>pious</a:t>
            </a:r>
            <a:r>
              <a:rPr lang="en-US" sz="2000" b="1" dirty="0" smtClean="0">
                <a:solidFill>
                  <a:srgbClr val="800000"/>
                </a:solidFill>
              </a:rPr>
              <a:t> and </a:t>
            </a:r>
            <a:r>
              <a:rPr lang="en-US" sz="2000" b="1" i="1" dirty="0" smtClean="0">
                <a:solidFill>
                  <a:srgbClr val="800000"/>
                </a:solidFill>
              </a:rPr>
              <a:t>amateur pastime </a:t>
            </a:r>
            <a:r>
              <a:rPr lang="en-US" sz="2000" b="1" dirty="0" smtClean="0">
                <a:solidFill>
                  <a:srgbClr val="800000"/>
                </a:solidFill>
              </a:rPr>
              <a:t>with moral and social overtones, involving:</a:t>
            </a:r>
          </a:p>
          <a:p>
            <a:pPr>
              <a:buSzPct val="100000"/>
              <a:buNone/>
            </a:pPr>
            <a:endParaRPr lang="en-US" sz="2000" b="1" dirty="0" smtClean="0">
              <a:solidFill>
                <a:srgbClr val="800000"/>
              </a:solidFill>
            </a:endParaRPr>
          </a:p>
          <a:p>
            <a:pPr>
              <a:buSzPct val="10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800000"/>
                </a:solidFill>
              </a:rPr>
              <a:t>  collecting  plants</a:t>
            </a:r>
          </a:p>
          <a:p>
            <a:pPr>
              <a:buSzPct val="10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800000"/>
                </a:solidFill>
              </a:rPr>
              <a:t>  cultivating plants</a:t>
            </a:r>
          </a:p>
          <a:p>
            <a:pPr>
              <a:buSzPct val="10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800000"/>
                </a:solidFill>
              </a:rPr>
              <a:t>  identifying and classifying 	plants</a:t>
            </a:r>
          </a:p>
          <a:p>
            <a:pPr>
              <a:buSzPct val="10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800000"/>
                </a:solidFill>
              </a:rPr>
              <a:t>  drawing/painting plants</a:t>
            </a:r>
          </a:p>
          <a:p>
            <a:pPr>
              <a:buSzPct val="10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800000"/>
                </a:solidFill>
              </a:rPr>
              <a:t>  educating children about 	plants  - as part of good 	motherhood </a:t>
            </a:r>
          </a:p>
          <a:p>
            <a:pPr>
              <a:buSzPct val="100000"/>
              <a:buFont typeface="Wingdings" charset="2"/>
              <a:buChar char="§"/>
            </a:pPr>
            <a:r>
              <a:rPr lang="en-US" sz="2000" b="1" dirty="0" smtClean="0">
                <a:solidFill>
                  <a:srgbClr val="800000"/>
                </a:solidFill>
              </a:rPr>
              <a:t>  writing stories about plants </a:t>
            </a:r>
            <a:r>
              <a:rPr lang="en-US" sz="2000" dirty="0" smtClean="0">
                <a:solidFill>
                  <a:srgbClr val="800000"/>
                </a:solidFill>
              </a:rPr>
              <a:t>	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683804" y="1411293"/>
            <a:ext cx="446019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rgbClr val="000090"/>
                </a:solidFill>
              </a:rPr>
              <a:t>For  MEN</a:t>
            </a:r>
            <a:r>
              <a:rPr lang="en-US" sz="2000" dirty="0" smtClean="0">
                <a:solidFill>
                  <a:srgbClr val="000090"/>
                </a:solidFill>
              </a:rPr>
              <a:t>:</a:t>
            </a:r>
          </a:p>
          <a:p>
            <a:pPr>
              <a:buNone/>
            </a:pPr>
            <a:endParaRPr lang="en-US" sz="1000" dirty="0" smtClean="0">
              <a:solidFill>
                <a:srgbClr val="000090"/>
              </a:solidFill>
            </a:endParaRPr>
          </a:p>
          <a:p>
            <a:pPr>
              <a:buNone/>
            </a:pPr>
            <a:endParaRPr lang="en-US" sz="1000" dirty="0" smtClean="0">
              <a:solidFill>
                <a:srgbClr val="000090"/>
              </a:solidFill>
            </a:endParaRPr>
          </a:p>
          <a:p>
            <a:pPr>
              <a:buNone/>
            </a:pPr>
            <a:r>
              <a:rPr lang="en-US" sz="1900" b="1" dirty="0" smtClean="0">
                <a:solidFill>
                  <a:srgbClr val="000090"/>
                </a:solidFill>
              </a:rPr>
              <a:t>Botany:  A</a:t>
            </a:r>
            <a:r>
              <a:rPr lang="en-US" sz="1900" b="1" i="1" dirty="0" smtClean="0">
                <a:solidFill>
                  <a:srgbClr val="000090"/>
                </a:solidFill>
              </a:rPr>
              <a:t> professional </a:t>
            </a:r>
            <a:r>
              <a:rPr lang="en-US" sz="1900" b="1" dirty="0" smtClean="0">
                <a:solidFill>
                  <a:srgbClr val="000090"/>
                </a:solidFill>
              </a:rPr>
              <a:t>and</a:t>
            </a:r>
            <a:r>
              <a:rPr lang="en-US" sz="1900" b="1" i="1" dirty="0" smtClean="0">
                <a:solidFill>
                  <a:srgbClr val="000090"/>
                </a:solidFill>
              </a:rPr>
              <a:t> scientific discipline, </a:t>
            </a:r>
            <a:r>
              <a:rPr lang="en-US" sz="1900" b="1" dirty="0" smtClean="0">
                <a:solidFill>
                  <a:srgbClr val="000090"/>
                </a:solidFill>
              </a:rPr>
              <a:t> specialist not generalist, involving:</a:t>
            </a:r>
          </a:p>
          <a:p>
            <a:pPr>
              <a:buNone/>
            </a:pPr>
            <a:endParaRPr lang="en-US" sz="1900" b="1" dirty="0" smtClean="0">
              <a:solidFill>
                <a:srgbClr val="000090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900" b="1" dirty="0" smtClean="0">
                <a:solidFill>
                  <a:srgbClr val="000090"/>
                </a:solidFill>
              </a:rPr>
              <a:t> </a:t>
            </a:r>
            <a:r>
              <a:rPr lang="en-US" sz="1900" b="1" dirty="0" smtClean="0">
                <a:solidFill>
                  <a:srgbClr val="000090"/>
                </a:solidFill>
              </a:rPr>
              <a:t> 	making observation 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900" b="1" dirty="0" smtClean="0">
                <a:solidFill>
                  <a:srgbClr val="000090"/>
                </a:solidFill>
              </a:rPr>
              <a:t>	</a:t>
            </a:r>
            <a:r>
              <a:rPr lang="en-US" sz="1900" b="1" dirty="0" smtClean="0">
                <a:solidFill>
                  <a:srgbClr val="000090"/>
                </a:solidFill>
              </a:rPr>
              <a:t>testing hypotheses</a:t>
            </a:r>
            <a:endParaRPr lang="en-US" sz="1900" b="1" dirty="0" smtClean="0">
              <a:solidFill>
                <a:srgbClr val="000090"/>
              </a:solidFill>
            </a:endParaRP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900" b="1" dirty="0" smtClean="0">
                <a:solidFill>
                  <a:srgbClr val="000090"/>
                </a:solidFill>
              </a:rPr>
              <a:t>	</a:t>
            </a:r>
            <a:r>
              <a:rPr lang="en-US" sz="1900" b="1" dirty="0" smtClean="0">
                <a:solidFill>
                  <a:srgbClr val="000090"/>
                </a:solidFill>
              </a:rPr>
              <a:t>formulating laws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900" b="1" dirty="0" smtClean="0">
                <a:solidFill>
                  <a:srgbClr val="000090"/>
                </a:solidFill>
              </a:rPr>
              <a:t> </a:t>
            </a:r>
            <a:r>
              <a:rPr lang="en-US" sz="1900" b="1" dirty="0" smtClean="0">
                <a:solidFill>
                  <a:srgbClr val="000090"/>
                </a:solidFill>
              </a:rPr>
              <a:t> 	applying </a:t>
            </a:r>
            <a:r>
              <a:rPr lang="en-US" sz="1900" b="1" dirty="0" smtClean="0">
                <a:solidFill>
                  <a:srgbClr val="000090"/>
                </a:solidFill>
              </a:rPr>
              <a:t>principles in </a:t>
            </a:r>
            <a:r>
              <a:rPr lang="en-US" sz="1900" b="1" dirty="0" smtClean="0">
                <a:solidFill>
                  <a:srgbClr val="000090"/>
                </a:solidFill>
              </a:rPr>
              <a:t>		  	    	practical </a:t>
            </a:r>
            <a:r>
              <a:rPr lang="en-US" sz="1900" b="1" dirty="0" smtClean="0">
                <a:solidFill>
                  <a:srgbClr val="000090"/>
                </a:solidFill>
              </a:rPr>
              <a:t>situations</a:t>
            </a:r>
          </a:p>
          <a:p>
            <a:pPr>
              <a:buClr>
                <a:schemeClr val="accent1"/>
              </a:buClr>
              <a:buFont typeface="Wingdings" charset="2"/>
              <a:buChar char="§"/>
            </a:pPr>
            <a:r>
              <a:rPr lang="en-US" sz="1900" b="1" dirty="0" smtClean="0">
                <a:solidFill>
                  <a:srgbClr val="000090"/>
                </a:solidFill>
              </a:rPr>
              <a:t> 	forming </a:t>
            </a:r>
            <a:r>
              <a:rPr lang="en-US" sz="1900" b="1" dirty="0" smtClean="0">
                <a:solidFill>
                  <a:srgbClr val="000090"/>
                </a:solidFill>
              </a:rPr>
              <a:t>and </a:t>
            </a:r>
            <a:r>
              <a:rPr lang="en-US" sz="1900" b="1" dirty="0" smtClean="0">
                <a:solidFill>
                  <a:srgbClr val="000090"/>
                </a:solidFill>
              </a:rPr>
              <a:t>participating</a:t>
            </a:r>
          </a:p>
          <a:p>
            <a:pPr>
              <a:buClr>
                <a:schemeClr val="accent1"/>
              </a:buClr>
            </a:pPr>
            <a:r>
              <a:rPr lang="en-US" sz="1900" b="1" dirty="0" smtClean="0">
                <a:solidFill>
                  <a:srgbClr val="000090"/>
                </a:solidFill>
              </a:rPr>
              <a:t>		</a:t>
            </a:r>
            <a:r>
              <a:rPr lang="en-US" sz="1900" b="1" dirty="0" smtClean="0">
                <a:solidFill>
                  <a:srgbClr val="000090"/>
                </a:solidFill>
              </a:rPr>
              <a:t>in </a:t>
            </a:r>
            <a:r>
              <a:rPr lang="en-US" sz="1900" b="1" dirty="0" smtClean="0">
                <a:solidFill>
                  <a:srgbClr val="000090"/>
                </a:solidFill>
              </a:rPr>
              <a:t>meetings of learned </a:t>
            </a:r>
            <a:r>
              <a:rPr lang="en-US" sz="1900" b="1" dirty="0" smtClean="0">
                <a:solidFill>
                  <a:srgbClr val="000090"/>
                </a:solidFill>
              </a:rPr>
              <a:t>			societies</a:t>
            </a:r>
            <a:endParaRPr lang="en-US" sz="1900" b="1" dirty="0" smtClean="0">
              <a:solidFill>
                <a:srgbClr val="00009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1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4832" y="2864426"/>
            <a:ext cx="8193823" cy="35098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dirty="0" smtClean="0"/>
              <a:t>	</a:t>
            </a:r>
            <a:r>
              <a:rPr lang="en-US" sz="8000" b="1" dirty="0" smtClean="0"/>
              <a:t>More women are enrolling at university than before, and outnumber men from bachelor degrees to the top doctoral peaks.</a:t>
            </a:r>
            <a:endParaRPr lang="en-US" sz="8000" b="1" dirty="0" smtClean="0">
              <a:solidFill>
                <a:srgbClr val="000090"/>
              </a:solidFill>
            </a:endParaRPr>
          </a:p>
          <a:p>
            <a:pPr>
              <a:lnSpc>
                <a:spcPct val="170000"/>
              </a:lnSpc>
              <a:buNone/>
            </a:pPr>
            <a:r>
              <a:rPr lang="en-US" sz="8000" dirty="0" smtClean="0"/>
              <a:t>	</a:t>
            </a:r>
            <a:r>
              <a:rPr lang="en-US" sz="8000" b="1" dirty="0" smtClean="0"/>
              <a:t>Girls outperform and outstay boys in school and, as a result, they go on to university in ever greater numbers.</a:t>
            </a:r>
          </a:p>
          <a:p>
            <a:pPr>
              <a:lnSpc>
                <a:spcPct val="170000"/>
              </a:lnSpc>
              <a:buNone/>
            </a:pPr>
            <a:r>
              <a:rPr lang="en-US" sz="8000" b="1" dirty="0" smtClean="0"/>
              <a:t>	By 2012, graduation numbers had increased to nearly 195,000, of whom 60 per cent were female.  . . .</a:t>
            </a:r>
            <a:r>
              <a:rPr lang="en-US" sz="8000" dirty="0" smtClean="0"/>
              <a:t/>
            </a:r>
            <a:br>
              <a:rPr lang="en-US" sz="8000" dirty="0" smtClean="0"/>
            </a:br>
            <a:r>
              <a:rPr lang="en-US" sz="8000" dirty="0" smtClean="0"/>
              <a:t/>
            </a:r>
            <a:br>
              <a:rPr lang="en-US" sz="8000" dirty="0" smtClean="0"/>
            </a:br>
            <a:endParaRPr lang="en-US" sz="8000" dirty="0" smtClean="0"/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buNone/>
            </a:pPr>
            <a:r>
              <a:rPr lang="en-US" sz="2000" dirty="0" smtClean="0">
                <a:solidFill>
                  <a:srgbClr val="000090"/>
                </a:solidFill>
              </a:rPr>
              <a:t/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467488" y="951797"/>
            <a:ext cx="2777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25 November, 2013</a:t>
            </a:r>
            <a:endParaRPr lang="en-US" sz="2000" b="1" dirty="0"/>
          </a:p>
        </p:txBody>
      </p:sp>
      <p:pic>
        <p:nvPicPr>
          <p:cNvPr id="6" name="Picture 5" descr="SMH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9707"/>
            <a:ext cx="2768600" cy="109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694217"/>
            <a:ext cx="7941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/>
              </a:rPr>
              <a:t>Degrees of separation:  more women enrolling at universities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537375" y="6374306"/>
            <a:ext cx="2305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Source: </a:t>
            </a:r>
            <a:r>
              <a:rPr lang="en-US" sz="1400" dirty="0" err="1" smtClean="0"/>
              <a:t>www.smh.com.au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  <a:gs pos="92000">
              <a:schemeClr val="accent1">
                <a:lumMod val="60000"/>
                <a:lumOff val="40000"/>
              </a:schemeClr>
            </a:gs>
            <a:gs pos="96000">
              <a:srgbClr val="0000FF">
                <a:alpha val="24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2770" y="5621109"/>
            <a:ext cx="74778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0090"/>
                </a:solidFill>
              </a:rPr>
              <a:t>STEM-qualified population by sex and broad field</a:t>
            </a:r>
            <a:endParaRPr lang="en-US" sz="2200" b="1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9891" y="6537063"/>
            <a:ext cx="3047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ABS 4250.0.55.005, 24 Feb 2014</a:t>
            </a:r>
            <a:endParaRPr lang="en-US" sz="1200" dirty="0">
              <a:solidFill>
                <a:srgbClr val="000090"/>
              </a:solidFill>
            </a:endParaRPr>
          </a:p>
        </p:txBody>
      </p:sp>
      <p:pic>
        <p:nvPicPr>
          <p:cNvPr id="5" name="Picture 4" descr="Picture 25STEM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68" y="604729"/>
            <a:ext cx="8184183" cy="46520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533400" y="5316793"/>
            <a:ext cx="7772400" cy="78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Changes in subject choices by HSC students 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200" b="1" dirty="0" smtClean="0">
                <a:solidFill>
                  <a:srgbClr val="000090"/>
                </a:solidFill>
                <a:latin typeface="Century Schoolbook"/>
              </a:rPr>
              <a:t>from 2003 to 2013 (adjusted for population growth)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0090"/>
                </a:solidFill>
                <a:latin typeface="Century Schoolbook"/>
              </a:rPr>
              <a:t> </a:t>
            </a:r>
            <a:endParaRPr lang="en-US" sz="2000" b="1" dirty="0">
              <a:solidFill>
                <a:srgbClr val="000090"/>
              </a:solidFill>
              <a:latin typeface="Century Schoolbook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4344" y="6506308"/>
            <a:ext cx="3031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Redrawn from  SMH 5 Oct 2013</a:t>
            </a:r>
            <a:endParaRPr lang="en-US" sz="1200" dirty="0">
              <a:solidFill>
                <a:srgbClr val="000090"/>
              </a:solidFill>
            </a:endParaRPr>
          </a:p>
        </p:txBody>
      </p:sp>
      <p:pic>
        <p:nvPicPr>
          <p:cNvPr id="7" name="Picture 6" descr="SUBJECT choice chan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0182"/>
            <a:ext cx="8039100" cy="4730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1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533400" y="5587244"/>
            <a:ext cx="7772400" cy="9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0090"/>
                </a:solidFill>
                <a:latin typeface="Century Schoolbook"/>
              </a:rPr>
              <a:t>Gender-bias in HSC subject choice (2013) by 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0090"/>
                </a:solidFill>
                <a:latin typeface="Century Schoolbook"/>
              </a:rPr>
              <a:t>high-achieving NSW students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2000" b="1" dirty="0" smtClean="0">
                <a:solidFill>
                  <a:srgbClr val="000090"/>
                </a:solidFill>
                <a:latin typeface="Century Schoolbook"/>
              </a:rPr>
              <a:t> </a:t>
            </a:r>
            <a:endParaRPr lang="en-US" sz="2000" b="1" dirty="0">
              <a:solidFill>
                <a:srgbClr val="000090"/>
              </a:solidFill>
              <a:latin typeface="Century Schoolbook"/>
            </a:endParaRPr>
          </a:p>
        </p:txBody>
      </p:sp>
      <p:pic>
        <p:nvPicPr>
          <p:cNvPr id="9" name="Picture 8" descr="Distinguished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27" y="446238"/>
            <a:ext cx="7160686" cy="51410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2999" y="6488668"/>
            <a:ext cx="28181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90"/>
                </a:solidFill>
              </a:rPr>
              <a:t>Source:  NSW Board of Studies, 2013</a:t>
            </a:r>
            <a:endParaRPr lang="en-US" sz="1200" dirty="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18912</TotalTime>
  <Words>3578</Words>
  <Application>Microsoft Macintosh PowerPoint</Application>
  <PresentationFormat>On-screen Show (4:3)</PresentationFormat>
  <Paragraphs>425</Paragraphs>
  <Slides>39</Slides>
  <Notes>36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Oriel</vt:lpstr>
      <vt:lpstr> Women Rectors across Europe Conference  15-17 May 2014, Istanbul</vt:lpstr>
      <vt:lpstr>Slide 2</vt:lpstr>
      <vt:lpstr>Slide 3</vt:lpstr>
      <vt:lpstr>Lindley’s reform of Botany</vt:lpstr>
      <vt:lpstr>Gender Partitioning of Botany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The Business Domain: How many women leaders? 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Glass Ceiling:   Changing the Outlook in Science </dc:title>
  <dc:creator>Judith Kinnear</dc:creator>
  <cp:lastModifiedBy>Judith Kinnear</cp:lastModifiedBy>
  <cp:revision>351</cp:revision>
  <dcterms:created xsi:type="dcterms:W3CDTF">2014-05-09T23:22:16Z</dcterms:created>
  <dcterms:modified xsi:type="dcterms:W3CDTF">2014-05-10T00:20:30Z</dcterms:modified>
</cp:coreProperties>
</file>