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57" r:id="rId3"/>
    <p:sldId id="284" r:id="rId4"/>
    <p:sldId id="280" r:id="rId5"/>
    <p:sldId id="273" r:id="rId6"/>
    <p:sldId id="281" r:id="rId7"/>
    <p:sldId id="258" r:id="rId8"/>
    <p:sldId id="260" r:id="rId9"/>
    <p:sldId id="261" r:id="rId10"/>
    <p:sldId id="272" r:id="rId11"/>
    <p:sldId id="282" r:id="rId12"/>
    <p:sldId id="275" r:id="rId13"/>
    <p:sldId id="276" r:id="rId14"/>
    <p:sldId id="274" r:id="rId15"/>
    <p:sldId id="279" r:id="rId16"/>
    <p:sldId id="285" r:id="rId17"/>
    <p:sldId id="262" r:id="rId18"/>
    <p:sldId id="263" r:id="rId19"/>
    <p:sldId id="264" r:id="rId20"/>
    <p:sldId id="271" r:id="rId21"/>
    <p:sldId id="265" r:id="rId22"/>
    <p:sldId id="286" r:id="rId23"/>
    <p:sldId id="287" r:id="rId24"/>
    <p:sldId id="278" r:id="rId25"/>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50" autoAdjust="0"/>
    <p:restoredTop sz="94660"/>
  </p:normalViewPr>
  <p:slideViewPr>
    <p:cSldViewPr>
      <p:cViewPr varScale="1">
        <p:scale>
          <a:sx n="125" d="100"/>
          <a:sy n="125" d="100"/>
        </p:scale>
        <p:origin x="-129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050FEA-82BE-4D04-9BEB-DD9A1B8C48A3}" type="datetimeFigureOut">
              <a:rPr lang="fi-FI" smtClean="0"/>
              <a:pPr/>
              <a:t>12.5.2014</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51AEFA-287C-4E1E-BB7D-0EB07F8016AA}" type="slidenum">
              <a:rPr lang="fi-FI" smtClean="0"/>
              <a:pPr/>
              <a:t>‹#›</a:t>
            </a:fld>
            <a:endParaRPr lang="fi-FI"/>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r>
              <a:rPr lang="fi-FI" dirty="0" smtClean="0"/>
              <a:t>e </a:t>
            </a:r>
            <a:endParaRPr lang="fi-FI" dirty="0"/>
          </a:p>
        </p:txBody>
      </p:sp>
      <p:sp>
        <p:nvSpPr>
          <p:cNvPr id="4" name="Dian numeron paikkamerkki 3"/>
          <p:cNvSpPr>
            <a:spLocks noGrp="1"/>
          </p:cNvSpPr>
          <p:nvPr>
            <p:ph type="sldNum" sz="quarter" idx="10"/>
          </p:nvPr>
        </p:nvSpPr>
        <p:spPr/>
        <p:txBody>
          <a:bodyPr/>
          <a:lstStyle/>
          <a:p>
            <a:fld id="{8D51AEFA-287C-4E1E-BB7D-0EB07F8016AA}" type="slidenum">
              <a:rPr lang="fi-FI" smtClean="0"/>
              <a:pPr/>
              <a:t>12</a:t>
            </a:fld>
            <a:endParaRPr lang="fi-FI"/>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dirty="0"/>
          </a:p>
        </p:txBody>
      </p:sp>
      <p:sp>
        <p:nvSpPr>
          <p:cNvPr id="4" name="Dian numeron paikkamerkki 3"/>
          <p:cNvSpPr>
            <a:spLocks noGrp="1"/>
          </p:cNvSpPr>
          <p:nvPr>
            <p:ph type="sldNum" sz="quarter" idx="10"/>
          </p:nvPr>
        </p:nvSpPr>
        <p:spPr/>
        <p:txBody>
          <a:bodyPr/>
          <a:lstStyle/>
          <a:p>
            <a:fld id="{8D51AEFA-287C-4E1E-BB7D-0EB07F8016AA}" type="slidenum">
              <a:rPr lang="fi-FI" smtClean="0"/>
              <a:pPr/>
              <a:t>13</a:t>
            </a:fld>
            <a:endParaRPr lang="fi-FI"/>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0" name="Suorakulmainen kolmi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Otsikk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i-FI" smtClean="0"/>
              <a:t>Muokkaa perustyyl. napsautt.</a:t>
            </a:r>
            <a:endParaRPr kumimoji="0" lang="en-US"/>
          </a:p>
        </p:txBody>
      </p:sp>
      <p:sp>
        <p:nvSpPr>
          <p:cNvPr id="17" name="Alaotsikk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i-FI" smtClean="0"/>
              <a:t>Muokkaa alaotsikon perustyyliä napsautt.</a:t>
            </a:r>
            <a:endParaRPr kumimoji="0" lang="en-US"/>
          </a:p>
        </p:txBody>
      </p:sp>
      <p:grpSp>
        <p:nvGrpSpPr>
          <p:cNvPr id="2" name="Ryhmä 1"/>
          <p:cNvGrpSpPr/>
          <p:nvPr/>
        </p:nvGrpSpPr>
        <p:grpSpPr>
          <a:xfrm>
            <a:off x="-3765" y="4953000"/>
            <a:ext cx="9147765" cy="1912088"/>
            <a:chOff x="-3765" y="4832896"/>
            <a:chExt cx="9147765" cy="2032192"/>
          </a:xfrm>
        </p:grpSpPr>
        <p:sp>
          <p:nvSpPr>
            <p:cNvPr id="7" name="Puolivapaa piirto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Puolivapaa piirto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Puolivapaa piirto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uora yhdysviiva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Päivämäärän paikkamerkki 29"/>
          <p:cNvSpPr>
            <a:spLocks noGrp="1"/>
          </p:cNvSpPr>
          <p:nvPr>
            <p:ph type="dt" sz="half" idx="10"/>
          </p:nvPr>
        </p:nvSpPr>
        <p:spPr/>
        <p:txBody>
          <a:bodyPr/>
          <a:lstStyle>
            <a:lvl1pPr>
              <a:defRPr>
                <a:solidFill>
                  <a:srgbClr val="FFFFFF"/>
                </a:solidFill>
              </a:defRPr>
            </a:lvl1pPr>
            <a:extLst/>
          </a:lstStyle>
          <a:p>
            <a:fld id="{79D67E08-6EC4-4725-A5CC-C55D080040C6}" type="datetime1">
              <a:rPr lang="fi-FI" smtClean="0"/>
              <a:pPr/>
              <a:t>12.5.2014</a:t>
            </a:fld>
            <a:endParaRPr lang="fi-FI"/>
          </a:p>
        </p:txBody>
      </p:sp>
      <p:sp>
        <p:nvSpPr>
          <p:cNvPr id="19" name="Alatunnisteen paikkamerkki 18"/>
          <p:cNvSpPr>
            <a:spLocks noGrp="1"/>
          </p:cNvSpPr>
          <p:nvPr>
            <p:ph type="ftr" sz="quarter" idx="11"/>
          </p:nvPr>
        </p:nvSpPr>
        <p:spPr/>
        <p:txBody>
          <a:bodyPr/>
          <a:lstStyle>
            <a:lvl1pPr>
              <a:defRPr>
                <a:solidFill>
                  <a:schemeClr val="accent1">
                    <a:tint val="20000"/>
                  </a:schemeClr>
                </a:solidFill>
              </a:defRPr>
            </a:lvl1pPr>
            <a:extLst/>
          </a:lstStyle>
          <a:p>
            <a:r>
              <a:rPr lang="fi-FI" smtClean="0"/>
              <a:t>Marja-Liisa Tenhunen PhD(Econ.)</a:t>
            </a:r>
            <a:endParaRPr lang="fi-FI"/>
          </a:p>
        </p:txBody>
      </p:sp>
      <p:sp>
        <p:nvSpPr>
          <p:cNvPr id="27" name="Dian numeron paikkamerkki 26"/>
          <p:cNvSpPr>
            <a:spLocks noGrp="1"/>
          </p:cNvSpPr>
          <p:nvPr>
            <p:ph type="sldNum" sz="quarter" idx="12"/>
          </p:nvPr>
        </p:nvSpPr>
        <p:spPr/>
        <p:txBody>
          <a:bodyPr/>
          <a:lstStyle>
            <a:lvl1pPr>
              <a:defRPr>
                <a:solidFill>
                  <a:srgbClr val="FFFFFF"/>
                </a:solidFill>
              </a:defRPr>
            </a:lvl1pPr>
            <a:extLst/>
          </a:lstStyle>
          <a:p>
            <a:fld id="{7A293E77-8272-4FF7-AAA7-FD8480C8E20E}" type="slidenum">
              <a:rPr lang="fi-FI" smtClean="0"/>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extLs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1481329"/>
            <a:ext cx="8229600" cy="4386071"/>
          </a:xfrm>
        </p:spPr>
        <p:txBody>
          <a:bodyPr vert="eaVert"/>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8DDEF73B-0B52-4F0F-93E8-77AF932C59B3}" type="datetime1">
              <a:rPr lang="fi-FI" smtClean="0"/>
              <a:pPr/>
              <a:t>12.5.2014</a:t>
            </a:fld>
            <a:endParaRPr lang="fi-FI"/>
          </a:p>
        </p:txBody>
      </p:sp>
      <p:sp>
        <p:nvSpPr>
          <p:cNvPr id="5" name="Alatunnisteen paikkamerkki 4"/>
          <p:cNvSpPr>
            <a:spLocks noGrp="1"/>
          </p:cNvSpPr>
          <p:nvPr>
            <p:ph type="ftr" sz="quarter" idx="11"/>
          </p:nvPr>
        </p:nvSpPr>
        <p:spPr/>
        <p:txBody>
          <a:bodyPr/>
          <a:lstStyle>
            <a:extLst/>
          </a:lstStyle>
          <a:p>
            <a:r>
              <a:rPr lang="fi-FI" smtClean="0"/>
              <a:t>Marja-Liisa Tenhunen PhD(Econ.)</a:t>
            </a:r>
            <a:endParaRPr lang="fi-FI"/>
          </a:p>
        </p:txBody>
      </p:sp>
      <p:sp>
        <p:nvSpPr>
          <p:cNvPr id="6" name="Dian numeron paikkamerkki 5"/>
          <p:cNvSpPr>
            <a:spLocks noGrp="1"/>
          </p:cNvSpPr>
          <p:nvPr>
            <p:ph type="sldNum" sz="quarter" idx="12"/>
          </p:nvPr>
        </p:nvSpPr>
        <p:spPr/>
        <p:txBody>
          <a:bodyPr/>
          <a:lstStyle>
            <a:extLst/>
          </a:lstStyle>
          <a:p>
            <a:fld id="{7A293E77-8272-4FF7-AAA7-FD8480C8E20E}"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844013" y="274640"/>
            <a:ext cx="1777470" cy="5592761"/>
          </a:xfrm>
        </p:spPr>
        <p:txBody>
          <a:bodyPr vert="eaVert"/>
          <a:lstStyle>
            <a:extLs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274641"/>
            <a:ext cx="6324600" cy="5592760"/>
          </a:xfrm>
        </p:spPr>
        <p:txBody>
          <a:bodyPr vert="eaVert"/>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A9BDA184-D241-465F-A70F-165EAC97F279}" type="datetime1">
              <a:rPr lang="fi-FI" smtClean="0"/>
              <a:pPr/>
              <a:t>12.5.2014</a:t>
            </a:fld>
            <a:endParaRPr lang="fi-FI"/>
          </a:p>
        </p:txBody>
      </p:sp>
      <p:sp>
        <p:nvSpPr>
          <p:cNvPr id="5" name="Alatunnisteen paikkamerkki 4"/>
          <p:cNvSpPr>
            <a:spLocks noGrp="1"/>
          </p:cNvSpPr>
          <p:nvPr>
            <p:ph type="ftr" sz="quarter" idx="11"/>
          </p:nvPr>
        </p:nvSpPr>
        <p:spPr/>
        <p:txBody>
          <a:bodyPr/>
          <a:lstStyle>
            <a:extLst/>
          </a:lstStyle>
          <a:p>
            <a:r>
              <a:rPr lang="fi-FI" smtClean="0"/>
              <a:t>Marja-Liisa Tenhunen PhD(Econ.)</a:t>
            </a:r>
            <a:endParaRPr lang="fi-FI"/>
          </a:p>
        </p:txBody>
      </p:sp>
      <p:sp>
        <p:nvSpPr>
          <p:cNvPr id="6" name="Dian numeron paikkamerkki 5"/>
          <p:cNvSpPr>
            <a:spLocks noGrp="1"/>
          </p:cNvSpPr>
          <p:nvPr>
            <p:ph type="sldNum" sz="quarter" idx="12"/>
          </p:nvPr>
        </p:nvSpPr>
        <p:spPr/>
        <p:txBody>
          <a:bodyPr/>
          <a:lstStyle>
            <a:extLst/>
          </a:lstStyle>
          <a:p>
            <a:fld id="{7A293E77-8272-4FF7-AAA7-FD8480C8E20E}"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C80E1A83-4C6D-4CF6-83FC-DC9890EA336D}" type="datetime1">
              <a:rPr lang="fi-FI" smtClean="0"/>
              <a:pPr/>
              <a:t>12.5.2014</a:t>
            </a:fld>
            <a:endParaRPr lang="fi-FI"/>
          </a:p>
        </p:txBody>
      </p:sp>
      <p:sp>
        <p:nvSpPr>
          <p:cNvPr id="5" name="Alatunnisteen paikkamerkki 4"/>
          <p:cNvSpPr>
            <a:spLocks noGrp="1"/>
          </p:cNvSpPr>
          <p:nvPr>
            <p:ph type="ftr" sz="quarter" idx="11"/>
          </p:nvPr>
        </p:nvSpPr>
        <p:spPr/>
        <p:txBody>
          <a:bodyPr/>
          <a:lstStyle>
            <a:extLst/>
          </a:lstStyle>
          <a:p>
            <a:r>
              <a:rPr lang="fi-FI" smtClean="0"/>
              <a:t>Marja-Liisa Tenhunen PhD(Econ.)</a:t>
            </a:r>
            <a:endParaRPr lang="fi-FI"/>
          </a:p>
        </p:txBody>
      </p:sp>
      <p:sp>
        <p:nvSpPr>
          <p:cNvPr id="6" name="Dian numeron paikkamerkki 5"/>
          <p:cNvSpPr>
            <a:spLocks noGrp="1"/>
          </p:cNvSpPr>
          <p:nvPr>
            <p:ph type="sldNum" sz="quarter" idx="12"/>
          </p:nvPr>
        </p:nvSpPr>
        <p:spPr/>
        <p:txBody>
          <a:bodyPr/>
          <a:lstStyle>
            <a:extLst/>
          </a:lstStyle>
          <a:p>
            <a:fld id="{7A293E77-8272-4FF7-AAA7-FD8480C8E20E}" type="slidenum">
              <a:rPr lang="fi-FI" smtClean="0"/>
              <a:pPr/>
              <a:t>‹#›</a:t>
            </a:fld>
            <a:endParaRPr lang="fi-FI"/>
          </a:p>
        </p:txBody>
      </p:sp>
      <p:sp>
        <p:nvSpPr>
          <p:cNvPr id="7" name="Otsikko 6"/>
          <p:cNvSpPr>
            <a:spLocks noGrp="1"/>
          </p:cNvSpPr>
          <p:nvPr>
            <p:ph type="title"/>
          </p:nvPr>
        </p:nvSpPr>
        <p:spPr/>
        <p:txBody>
          <a:bodyPr rtlCol="0"/>
          <a:lstStyle>
            <a:extLst/>
          </a:lstStyle>
          <a:p>
            <a:r>
              <a:rPr kumimoji="0" lang="fi-FI" smtClean="0"/>
              <a:t>Muokkaa perustyyl. napsautt.</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Ref idx="1002">
        <a:schemeClr val="bg1"/>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i-FI" smtClean="0"/>
              <a:t>Muokkaa perustyyl. napsautt.</a:t>
            </a:r>
            <a:endParaRPr kumimoji="0" lang="en-US"/>
          </a:p>
        </p:txBody>
      </p:sp>
      <p:sp>
        <p:nvSpPr>
          <p:cNvPr id="3" name="Tekstin paikkamerkki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i-FI" smtClean="0"/>
              <a:t>Muokkaa tekstin perustyylejä napsauttamalla</a:t>
            </a:r>
          </a:p>
        </p:txBody>
      </p:sp>
      <p:sp>
        <p:nvSpPr>
          <p:cNvPr id="4" name="Päivämäärän paikkamerkki 3"/>
          <p:cNvSpPr>
            <a:spLocks noGrp="1"/>
          </p:cNvSpPr>
          <p:nvPr>
            <p:ph type="dt" sz="half" idx="10"/>
          </p:nvPr>
        </p:nvSpPr>
        <p:spPr/>
        <p:txBody>
          <a:bodyPr/>
          <a:lstStyle>
            <a:extLst/>
          </a:lstStyle>
          <a:p>
            <a:fld id="{AC5685EB-82FC-4072-81D6-DE1B0D9D6715}" type="datetime1">
              <a:rPr lang="fi-FI" smtClean="0"/>
              <a:pPr/>
              <a:t>12.5.2014</a:t>
            </a:fld>
            <a:endParaRPr lang="fi-FI"/>
          </a:p>
        </p:txBody>
      </p:sp>
      <p:sp>
        <p:nvSpPr>
          <p:cNvPr id="5" name="Alatunnisteen paikkamerkki 4"/>
          <p:cNvSpPr>
            <a:spLocks noGrp="1"/>
          </p:cNvSpPr>
          <p:nvPr>
            <p:ph type="ftr" sz="quarter" idx="11"/>
          </p:nvPr>
        </p:nvSpPr>
        <p:spPr/>
        <p:txBody>
          <a:bodyPr/>
          <a:lstStyle>
            <a:extLst/>
          </a:lstStyle>
          <a:p>
            <a:r>
              <a:rPr lang="fi-FI" smtClean="0"/>
              <a:t>Marja-Liisa Tenhunen PhD(Econ.)</a:t>
            </a:r>
            <a:endParaRPr lang="fi-FI"/>
          </a:p>
        </p:txBody>
      </p:sp>
      <p:sp>
        <p:nvSpPr>
          <p:cNvPr id="6" name="Dian numeron paikkamerkki 5"/>
          <p:cNvSpPr>
            <a:spLocks noGrp="1"/>
          </p:cNvSpPr>
          <p:nvPr>
            <p:ph type="sldNum" sz="quarter" idx="12"/>
          </p:nvPr>
        </p:nvSpPr>
        <p:spPr/>
        <p:txBody>
          <a:bodyPr/>
          <a:lstStyle>
            <a:extLst/>
          </a:lstStyle>
          <a:p>
            <a:fld id="{7A293E77-8272-4FF7-AAA7-FD8480C8E20E}" type="slidenum">
              <a:rPr lang="fi-FI" smtClean="0"/>
              <a:pPr/>
              <a:t>‹#›</a:t>
            </a:fld>
            <a:endParaRPr lang="fi-FI"/>
          </a:p>
        </p:txBody>
      </p:sp>
      <p:sp>
        <p:nvSpPr>
          <p:cNvPr id="7" name="Lovettu nuolenkärki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Lovettu nuolenkärki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bg>
      <p:bgRef idx="1002">
        <a:schemeClr val="bg1"/>
      </p:bgRef>
    </p:bg>
    <p:spTree>
      <p:nvGrpSpPr>
        <p:cNvPr id="1" name=""/>
        <p:cNvGrpSpPr/>
        <p:nvPr/>
      </p:nvGrpSpPr>
      <p:grpSpPr>
        <a:xfrm>
          <a:off x="0" y="0"/>
          <a:ext cx="0" cy="0"/>
          <a:chOff x="0" y="0"/>
          <a:chExt cx="0" cy="0"/>
        </a:xfrm>
      </p:grpSpPr>
      <p:sp>
        <p:nvSpPr>
          <p:cNvPr id="3" name="Sisällön paikkamerkki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Sisällön paikkamerkki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p:txBody>
          <a:bodyPr/>
          <a:lstStyle>
            <a:extLst/>
          </a:lstStyle>
          <a:p>
            <a:fld id="{E3B09099-D45A-4728-8502-4143028D0C69}" type="datetime1">
              <a:rPr lang="fi-FI" smtClean="0"/>
              <a:pPr/>
              <a:t>12.5.2014</a:t>
            </a:fld>
            <a:endParaRPr lang="fi-FI"/>
          </a:p>
        </p:txBody>
      </p:sp>
      <p:sp>
        <p:nvSpPr>
          <p:cNvPr id="6" name="Alatunnisteen paikkamerkki 5"/>
          <p:cNvSpPr>
            <a:spLocks noGrp="1"/>
          </p:cNvSpPr>
          <p:nvPr>
            <p:ph type="ftr" sz="quarter" idx="11"/>
          </p:nvPr>
        </p:nvSpPr>
        <p:spPr/>
        <p:txBody>
          <a:bodyPr/>
          <a:lstStyle>
            <a:extLst/>
          </a:lstStyle>
          <a:p>
            <a:r>
              <a:rPr lang="fi-FI" smtClean="0"/>
              <a:t>Marja-Liisa Tenhunen PhD(Econ.)</a:t>
            </a:r>
            <a:endParaRPr lang="fi-FI"/>
          </a:p>
        </p:txBody>
      </p:sp>
      <p:sp>
        <p:nvSpPr>
          <p:cNvPr id="7" name="Dian numeron paikkamerkki 6"/>
          <p:cNvSpPr>
            <a:spLocks noGrp="1"/>
          </p:cNvSpPr>
          <p:nvPr>
            <p:ph type="sldNum" sz="quarter" idx="12"/>
          </p:nvPr>
        </p:nvSpPr>
        <p:spPr/>
        <p:txBody>
          <a:bodyPr/>
          <a:lstStyle>
            <a:extLst/>
          </a:lstStyle>
          <a:p>
            <a:fld id="{7A293E77-8272-4FF7-AAA7-FD8480C8E20E}" type="slidenum">
              <a:rPr lang="fi-FI" smtClean="0"/>
              <a:pPr/>
              <a:t>‹#›</a:t>
            </a:fld>
            <a:endParaRPr lang="fi-FI"/>
          </a:p>
        </p:txBody>
      </p:sp>
      <p:sp>
        <p:nvSpPr>
          <p:cNvPr id="8" name="Otsikko 7"/>
          <p:cNvSpPr>
            <a:spLocks noGrp="1"/>
          </p:cNvSpPr>
          <p:nvPr>
            <p:ph type="title"/>
          </p:nvPr>
        </p:nvSpPr>
        <p:spPr/>
        <p:txBody>
          <a:bodyPr rtlCol="0"/>
          <a:lstStyle>
            <a:extLst/>
          </a:lstStyle>
          <a:p>
            <a:r>
              <a:rPr kumimoji="0" lang="fi-FI" smtClean="0"/>
              <a:t>Muokkaa perustyyl. napsautt.</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tailu">
    <p:bg>
      <p:bgRef idx="1003">
        <a:schemeClr val="bg1"/>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8229600" cy="1143000"/>
          </a:xfrm>
        </p:spPr>
        <p:txBody>
          <a:bodyPr anchor="ctr"/>
          <a:lstStyle>
            <a:lvl1pPr>
              <a:defRPr/>
            </a:lvl1pPr>
            <a:extLst/>
          </a:lstStyle>
          <a:p>
            <a:r>
              <a:rPr kumimoji="0" lang="fi-FI" smtClean="0"/>
              <a:t>Muokkaa perustyyl. napsautt.</a:t>
            </a:r>
            <a:endParaRPr kumimoji="0" lang="en-US"/>
          </a:p>
        </p:txBody>
      </p:sp>
      <p:sp>
        <p:nvSpPr>
          <p:cNvPr id="3" name="Tekstin paikkamerkki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i-FI" smtClean="0"/>
              <a:t>Muokkaa tekstin perustyylejä napsauttamalla</a:t>
            </a:r>
          </a:p>
        </p:txBody>
      </p:sp>
      <p:sp>
        <p:nvSpPr>
          <p:cNvPr id="4" name="Tekstin paikkamerkki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i-FI" smtClean="0"/>
              <a:t>Muokkaa tekstin perustyylejä napsauttamalla</a:t>
            </a:r>
          </a:p>
        </p:txBody>
      </p:sp>
      <p:sp>
        <p:nvSpPr>
          <p:cNvPr id="5" name="Sisällön paikkamerkki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6" name="Sisällön paikkamerkki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7" name="Päivämäärän paikkamerkki 6"/>
          <p:cNvSpPr>
            <a:spLocks noGrp="1"/>
          </p:cNvSpPr>
          <p:nvPr>
            <p:ph type="dt" sz="half" idx="10"/>
          </p:nvPr>
        </p:nvSpPr>
        <p:spPr/>
        <p:txBody>
          <a:bodyPr/>
          <a:lstStyle>
            <a:extLst/>
          </a:lstStyle>
          <a:p>
            <a:fld id="{A2A19586-C002-4B11-B0BC-1B72D7DECA6F}" type="datetime1">
              <a:rPr lang="fi-FI" smtClean="0"/>
              <a:pPr/>
              <a:t>12.5.2014</a:t>
            </a:fld>
            <a:endParaRPr lang="fi-FI"/>
          </a:p>
        </p:txBody>
      </p:sp>
      <p:sp>
        <p:nvSpPr>
          <p:cNvPr id="8" name="Alatunnisteen paikkamerkki 7"/>
          <p:cNvSpPr>
            <a:spLocks noGrp="1"/>
          </p:cNvSpPr>
          <p:nvPr>
            <p:ph type="ftr" sz="quarter" idx="11"/>
          </p:nvPr>
        </p:nvSpPr>
        <p:spPr/>
        <p:txBody>
          <a:bodyPr/>
          <a:lstStyle>
            <a:extLst/>
          </a:lstStyle>
          <a:p>
            <a:r>
              <a:rPr lang="fi-FI" smtClean="0"/>
              <a:t>Marja-Liisa Tenhunen PhD(Econ.)</a:t>
            </a:r>
            <a:endParaRPr lang="fi-FI"/>
          </a:p>
        </p:txBody>
      </p:sp>
      <p:sp>
        <p:nvSpPr>
          <p:cNvPr id="9" name="Dian numeron paikkamerkki 8"/>
          <p:cNvSpPr>
            <a:spLocks noGrp="1"/>
          </p:cNvSpPr>
          <p:nvPr>
            <p:ph type="sldNum" sz="quarter" idx="12"/>
          </p:nvPr>
        </p:nvSpPr>
        <p:spPr/>
        <p:txBody>
          <a:bodyPr/>
          <a:lstStyle>
            <a:extLst/>
          </a:lstStyle>
          <a:p>
            <a:fld id="{7A293E77-8272-4FF7-AAA7-FD8480C8E20E}" type="slidenum">
              <a:rPr lang="fi-FI" smtClean="0"/>
              <a:pPr/>
              <a:t>‹#›</a:t>
            </a:fld>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bg>
      <p:bgRef idx="1002">
        <a:schemeClr val="bg1"/>
      </p:bgRef>
    </p:bg>
    <p:spTree>
      <p:nvGrpSpPr>
        <p:cNvPr id="1" name=""/>
        <p:cNvGrpSpPr/>
        <p:nvPr/>
      </p:nvGrpSpPr>
      <p:grpSpPr>
        <a:xfrm>
          <a:off x="0" y="0"/>
          <a:ext cx="0" cy="0"/>
          <a:chOff x="0" y="0"/>
          <a:chExt cx="0" cy="0"/>
        </a:xfrm>
      </p:grpSpPr>
      <p:sp>
        <p:nvSpPr>
          <p:cNvPr id="3" name="Päivämäärän paikkamerkki 2"/>
          <p:cNvSpPr>
            <a:spLocks noGrp="1"/>
          </p:cNvSpPr>
          <p:nvPr>
            <p:ph type="dt" sz="half" idx="10"/>
          </p:nvPr>
        </p:nvSpPr>
        <p:spPr/>
        <p:txBody>
          <a:bodyPr/>
          <a:lstStyle>
            <a:extLst/>
          </a:lstStyle>
          <a:p>
            <a:fld id="{5BB6C9BE-5A7D-4DBF-98A7-BA986C74A353}" type="datetime1">
              <a:rPr lang="fi-FI" smtClean="0"/>
              <a:pPr/>
              <a:t>12.5.2014</a:t>
            </a:fld>
            <a:endParaRPr lang="fi-FI"/>
          </a:p>
        </p:txBody>
      </p:sp>
      <p:sp>
        <p:nvSpPr>
          <p:cNvPr id="4" name="Alatunnisteen paikkamerkki 3"/>
          <p:cNvSpPr>
            <a:spLocks noGrp="1"/>
          </p:cNvSpPr>
          <p:nvPr>
            <p:ph type="ftr" sz="quarter" idx="11"/>
          </p:nvPr>
        </p:nvSpPr>
        <p:spPr/>
        <p:txBody>
          <a:bodyPr/>
          <a:lstStyle>
            <a:extLst/>
          </a:lstStyle>
          <a:p>
            <a:r>
              <a:rPr lang="fi-FI" smtClean="0"/>
              <a:t>Marja-Liisa Tenhunen PhD(Econ.)</a:t>
            </a:r>
            <a:endParaRPr lang="fi-FI"/>
          </a:p>
        </p:txBody>
      </p:sp>
      <p:sp>
        <p:nvSpPr>
          <p:cNvPr id="5" name="Dian numeron paikkamerkki 4"/>
          <p:cNvSpPr>
            <a:spLocks noGrp="1"/>
          </p:cNvSpPr>
          <p:nvPr>
            <p:ph type="sldNum" sz="quarter" idx="12"/>
          </p:nvPr>
        </p:nvSpPr>
        <p:spPr/>
        <p:txBody>
          <a:bodyPr/>
          <a:lstStyle>
            <a:extLst/>
          </a:lstStyle>
          <a:p>
            <a:fld id="{7A293E77-8272-4FF7-AAA7-FD8480C8E20E}" type="slidenum">
              <a:rPr lang="fi-FI" smtClean="0"/>
              <a:pPr/>
              <a:t>‹#›</a:t>
            </a:fld>
            <a:endParaRPr lang="fi-FI"/>
          </a:p>
        </p:txBody>
      </p:sp>
      <p:sp>
        <p:nvSpPr>
          <p:cNvPr id="6" name="Otsikko 5"/>
          <p:cNvSpPr>
            <a:spLocks noGrp="1"/>
          </p:cNvSpPr>
          <p:nvPr>
            <p:ph type="title"/>
          </p:nvPr>
        </p:nvSpPr>
        <p:spPr/>
        <p:txBody>
          <a:bodyPr rtlCol="0"/>
          <a:lstStyle>
            <a:extLst/>
          </a:lstStyle>
          <a:p>
            <a:r>
              <a:rPr kumimoji="0" lang="fi-FI" smtClean="0"/>
              <a:t>Muokkaa perustyyl. napsautt.</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extLst/>
          </a:lstStyle>
          <a:p>
            <a:fld id="{ACCE7079-7EC1-483D-B7C9-0BE5760C9E4F}" type="datetime1">
              <a:rPr lang="fi-FI" smtClean="0"/>
              <a:pPr/>
              <a:t>12.5.2014</a:t>
            </a:fld>
            <a:endParaRPr lang="fi-FI"/>
          </a:p>
        </p:txBody>
      </p:sp>
      <p:sp>
        <p:nvSpPr>
          <p:cNvPr id="3" name="Alatunnisteen paikkamerkki 2"/>
          <p:cNvSpPr>
            <a:spLocks noGrp="1"/>
          </p:cNvSpPr>
          <p:nvPr>
            <p:ph type="ftr" sz="quarter" idx="11"/>
          </p:nvPr>
        </p:nvSpPr>
        <p:spPr/>
        <p:txBody>
          <a:bodyPr/>
          <a:lstStyle>
            <a:extLst/>
          </a:lstStyle>
          <a:p>
            <a:r>
              <a:rPr lang="fi-FI" smtClean="0"/>
              <a:t>Marja-Liisa Tenhunen PhD(Econ.)</a:t>
            </a:r>
            <a:endParaRPr lang="fi-FI"/>
          </a:p>
        </p:txBody>
      </p:sp>
      <p:sp>
        <p:nvSpPr>
          <p:cNvPr id="4" name="Dian numeron paikkamerkki 3"/>
          <p:cNvSpPr>
            <a:spLocks noGrp="1"/>
          </p:cNvSpPr>
          <p:nvPr>
            <p:ph type="sldNum" sz="quarter" idx="12"/>
          </p:nvPr>
        </p:nvSpPr>
        <p:spPr/>
        <p:txBody>
          <a:bodyPr/>
          <a:lstStyle>
            <a:extLst/>
          </a:lstStyle>
          <a:p>
            <a:fld id="{7A293E77-8272-4FF7-AAA7-FD8480C8E20E}"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bg>
      <p:bgRef idx="1003">
        <a:schemeClr val="bg1"/>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i-FI" smtClean="0"/>
              <a:t>Muokkaa perustyyl. napsautt.</a:t>
            </a:r>
            <a:endParaRPr kumimoji="0" lang="en-US"/>
          </a:p>
        </p:txBody>
      </p:sp>
      <p:sp>
        <p:nvSpPr>
          <p:cNvPr id="3" name="Tekstin paikkamerkki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i-FI" smtClean="0"/>
              <a:t>Muokkaa tekstin perustyylejä napsauttamalla</a:t>
            </a:r>
          </a:p>
        </p:txBody>
      </p:sp>
      <p:sp>
        <p:nvSpPr>
          <p:cNvPr id="4" name="Sisällön paikkamerkki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a:xfrm>
            <a:off x="6727032" y="6407944"/>
            <a:ext cx="1920240" cy="365760"/>
          </a:xfrm>
        </p:spPr>
        <p:txBody>
          <a:bodyPr/>
          <a:lstStyle>
            <a:extLst/>
          </a:lstStyle>
          <a:p>
            <a:fld id="{C65377A4-CC30-44B6-A903-8038C92BB3C6}" type="datetime1">
              <a:rPr lang="fi-FI" smtClean="0"/>
              <a:pPr/>
              <a:t>12.5.2014</a:t>
            </a:fld>
            <a:endParaRPr lang="fi-FI"/>
          </a:p>
        </p:txBody>
      </p:sp>
      <p:sp>
        <p:nvSpPr>
          <p:cNvPr id="6" name="Alatunnisteen paikkamerkki 5"/>
          <p:cNvSpPr>
            <a:spLocks noGrp="1"/>
          </p:cNvSpPr>
          <p:nvPr>
            <p:ph type="ftr" sz="quarter" idx="11"/>
          </p:nvPr>
        </p:nvSpPr>
        <p:spPr/>
        <p:txBody>
          <a:bodyPr/>
          <a:lstStyle>
            <a:extLst/>
          </a:lstStyle>
          <a:p>
            <a:r>
              <a:rPr lang="fi-FI" smtClean="0"/>
              <a:t>Marja-Liisa Tenhunen PhD(Econ.)</a:t>
            </a:r>
            <a:endParaRPr lang="fi-FI"/>
          </a:p>
        </p:txBody>
      </p:sp>
      <p:sp>
        <p:nvSpPr>
          <p:cNvPr id="7" name="Dian numeron paikkamerkki 6"/>
          <p:cNvSpPr>
            <a:spLocks noGrp="1"/>
          </p:cNvSpPr>
          <p:nvPr>
            <p:ph type="sldNum" sz="quarter" idx="12"/>
          </p:nvPr>
        </p:nvSpPr>
        <p:spPr/>
        <p:txBody>
          <a:bodyPr/>
          <a:lstStyle>
            <a:extLst/>
          </a:lstStyle>
          <a:p>
            <a:fld id="{7A293E77-8272-4FF7-AAA7-FD8480C8E20E}" type="slidenum">
              <a:rPr lang="fi-FI" smtClean="0"/>
              <a:pPr/>
              <a:t>‹#›</a:t>
            </a:fld>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bg>
      <p:bgRef idx="1002">
        <a:schemeClr val="bg1"/>
      </p:bgRef>
    </p:bg>
    <p:spTree>
      <p:nvGrpSpPr>
        <p:cNvPr id="1" name=""/>
        <p:cNvGrpSpPr/>
        <p:nvPr/>
      </p:nvGrpSpPr>
      <p:grpSpPr>
        <a:xfrm>
          <a:off x="0" y="0"/>
          <a:ext cx="0" cy="0"/>
          <a:chOff x="0" y="0"/>
          <a:chExt cx="0" cy="0"/>
        </a:xfrm>
      </p:grpSpPr>
      <p:sp>
        <p:nvSpPr>
          <p:cNvPr id="4" name="Tekstin paikkamerkki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i-FI" smtClean="0"/>
              <a:t>Muokkaa tekstin perustyylejä napsauttamalla</a:t>
            </a:r>
          </a:p>
        </p:txBody>
      </p:sp>
      <p:sp>
        <p:nvSpPr>
          <p:cNvPr id="3" name="Kuvan paikkamerkki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i-FI" smtClean="0"/>
              <a:t>Lisää kuva napsauttamalla kuvaketta</a:t>
            </a:r>
            <a:endParaRPr kumimoji="0" lang="en-US" dirty="0"/>
          </a:p>
        </p:txBody>
      </p:sp>
      <p:sp>
        <p:nvSpPr>
          <p:cNvPr id="5" name="Päivämäärän paikkamerkki 4"/>
          <p:cNvSpPr>
            <a:spLocks noGrp="1"/>
          </p:cNvSpPr>
          <p:nvPr>
            <p:ph type="dt" sz="half" idx="10"/>
          </p:nvPr>
        </p:nvSpPr>
        <p:spPr/>
        <p:txBody>
          <a:bodyPr/>
          <a:lstStyle>
            <a:lvl1pPr>
              <a:defRPr>
                <a:solidFill>
                  <a:schemeClr val="tx1"/>
                </a:solidFill>
              </a:defRPr>
            </a:lvl1pPr>
            <a:extLst/>
          </a:lstStyle>
          <a:p>
            <a:fld id="{DFEB7EBA-FF10-4F0F-A059-C0F8F2561D0D}" type="datetime1">
              <a:rPr lang="fi-FI" smtClean="0"/>
              <a:pPr/>
              <a:t>12.5.2014</a:t>
            </a:fld>
            <a:endParaRPr lang="fi-FI"/>
          </a:p>
        </p:txBody>
      </p:sp>
      <p:sp>
        <p:nvSpPr>
          <p:cNvPr id="6" name="Alatunnisteen paikkamerkki 5"/>
          <p:cNvSpPr>
            <a:spLocks noGrp="1"/>
          </p:cNvSpPr>
          <p:nvPr>
            <p:ph type="ftr" sz="quarter" idx="11"/>
          </p:nvPr>
        </p:nvSpPr>
        <p:spPr>
          <a:xfrm>
            <a:off x="4380072" y="6407944"/>
            <a:ext cx="2350681" cy="365125"/>
          </a:xfrm>
        </p:spPr>
        <p:txBody>
          <a:bodyPr/>
          <a:lstStyle>
            <a:lvl1pPr>
              <a:defRPr>
                <a:solidFill>
                  <a:schemeClr val="tx1"/>
                </a:solidFill>
              </a:defRPr>
            </a:lvl1pPr>
            <a:extLst/>
          </a:lstStyle>
          <a:p>
            <a:r>
              <a:rPr lang="fi-FI" smtClean="0"/>
              <a:t>Marja-Liisa Tenhunen PhD(Econ.)</a:t>
            </a:r>
            <a:endParaRPr lang="fi-FI"/>
          </a:p>
        </p:txBody>
      </p:sp>
      <p:sp>
        <p:nvSpPr>
          <p:cNvPr id="7" name="Dian numeron paikkamerkki 6"/>
          <p:cNvSpPr>
            <a:spLocks noGrp="1"/>
          </p:cNvSpPr>
          <p:nvPr>
            <p:ph type="sldNum" sz="quarter" idx="12"/>
          </p:nvPr>
        </p:nvSpPr>
        <p:spPr/>
        <p:txBody>
          <a:bodyPr/>
          <a:lstStyle>
            <a:lvl1pPr>
              <a:defRPr>
                <a:solidFill>
                  <a:schemeClr val="tx1"/>
                </a:solidFill>
              </a:defRPr>
            </a:lvl1pPr>
            <a:extLst/>
          </a:lstStyle>
          <a:p>
            <a:fld id="{7A293E77-8272-4FF7-AAA7-FD8480C8E20E}" type="slidenum">
              <a:rPr lang="fi-FI" smtClean="0"/>
              <a:pPr/>
              <a:t>‹#›</a:t>
            </a:fld>
            <a:endParaRPr lang="fi-FI"/>
          </a:p>
        </p:txBody>
      </p:sp>
      <p:sp>
        <p:nvSpPr>
          <p:cNvPr id="2" name="Otsikk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i-FI" smtClean="0"/>
              <a:t>Muokkaa perustyyl. napsautt.</a:t>
            </a:r>
            <a:endParaRPr kumimoji="0" lang="en-US"/>
          </a:p>
        </p:txBody>
      </p:sp>
      <p:sp>
        <p:nvSpPr>
          <p:cNvPr id="8" name="Puolivapaa piirto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Puolivapaa piirto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Suorakulmainen kolmio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uora yhdysviiva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Lovettu nuolenkärki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Lovettu nuolenkärki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Puolivapaa piirto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Puolivapaa piirto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Suorakulmainen kolmi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uora yhdysviiva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Otsikon paikkamerkki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i-FI" smtClean="0"/>
              <a:t>Muokkaa perustyyl. napsautt.</a:t>
            </a:r>
            <a:endParaRPr kumimoji="0" lang="en-US"/>
          </a:p>
        </p:txBody>
      </p:sp>
      <p:sp>
        <p:nvSpPr>
          <p:cNvPr id="30" name="Tekstin paikkamerkki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0" name="Päivämäärän paikkamerkki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2A3D221-76EB-4494-919F-F6E5A22833EC}" type="datetime1">
              <a:rPr lang="fi-FI" smtClean="0"/>
              <a:pPr/>
              <a:t>12.5.2014</a:t>
            </a:fld>
            <a:endParaRPr lang="fi-FI"/>
          </a:p>
        </p:txBody>
      </p:sp>
      <p:sp>
        <p:nvSpPr>
          <p:cNvPr id="22" name="Alatunnisteen paikkamerkki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fi-FI" smtClean="0"/>
              <a:t>Marja-Liisa Tenhunen PhD(Econ.)</a:t>
            </a:r>
            <a:endParaRPr lang="fi-FI"/>
          </a:p>
        </p:txBody>
      </p:sp>
      <p:sp>
        <p:nvSpPr>
          <p:cNvPr id="18" name="Dian numeron paikkamerkki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A293E77-8272-4FF7-AAA7-FD8480C8E20E}" type="slidenum">
              <a:rPr lang="fi-FI" smtClean="0"/>
              <a:pPr/>
              <a:t>‹#›</a:t>
            </a:fld>
            <a:endParaRPr lang="fi-FI"/>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rja-liisa.tenhunen@anvianet.fi"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google.fi/url?q=http://www.rakkaudeksi.fi/artikkelit/parisuhde/kerro-se-kukkasin&amp;sa=U&amp;ei=auBpU7XTMcmAyAODvYGgBQ&amp;ved=0CDYQ9QEwBQ&amp;usg=AFQjCNHkj85e0_HCLQntR6kud-hhUHDdqw"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aotsikko 2"/>
          <p:cNvSpPr>
            <a:spLocks noGrp="1"/>
          </p:cNvSpPr>
          <p:nvPr>
            <p:ph idx="1"/>
          </p:nvPr>
        </p:nvSpPr>
        <p:spPr/>
        <p:txBody>
          <a:bodyPr>
            <a:normAutofit lnSpcReduction="10000"/>
          </a:bodyPr>
          <a:lstStyle/>
          <a:p>
            <a:pPr>
              <a:buNone/>
            </a:pPr>
            <a:r>
              <a:rPr lang="fi-FI" sz="2000" b="1" dirty="0" smtClean="0"/>
              <a:t>			</a:t>
            </a:r>
          </a:p>
          <a:p>
            <a:pPr>
              <a:buNone/>
            </a:pPr>
            <a:endParaRPr lang="fi-FI" sz="2000" b="1" dirty="0" smtClean="0"/>
          </a:p>
          <a:p>
            <a:pPr>
              <a:buNone/>
            </a:pPr>
            <a:r>
              <a:rPr lang="fi-FI" sz="2000" b="1" dirty="0" smtClean="0"/>
              <a:t>	”</a:t>
            </a:r>
            <a:r>
              <a:rPr lang="fi-FI" sz="2000" b="1" dirty="0" err="1" smtClean="0"/>
              <a:t>Beyond</a:t>
            </a:r>
            <a:r>
              <a:rPr lang="fi-FI" sz="2000" b="1" dirty="0" smtClean="0"/>
              <a:t> The </a:t>
            </a:r>
            <a:r>
              <a:rPr lang="fi-FI" sz="2000" b="1" dirty="0" err="1" smtClean="0"/>
              <a:t>Glass</a:t>
            </a:r>
            <a:r>
              <a:rPr lang="fi-FI" sz="2000" b="1" dirty="0" smtClean="0"/>
              <a:t> </a:t>
            </a:r>
            <a:r>
              <a:rPr lang="fi-FI" sz="2000" b="1" dirty="0" err="1" smtClean="0"/>
              <a:t>Ceiling</a:t>
            </a:r>
            <a:r>
              <a:rPr lang="fi-FI" sz="2000" b="1" dirty="0" smtClean="0"/>
              <a:t>: </a:t>
            </a:r>
            <a:r>
              <a:rPr lang="fi-FI" sz="2000" b="1" dirty="0" err="1" smtClean="0"/>
              <a:t>Women</a:t>
            </a:r>
            <a:r>
              <a:rPr lang="fi-FI" sz="2000" b="1" dirty="0" smtClean="0"/>
              <a:t> </a:t>
            </a:r>
            <a:r>
              <a:rPr lang="fi-FI" sz="2000" b="1" dirty="0" err="1" smtClean="0"/>
              <a:t>Rectors</a:t>
            </a:r>
            <a:r>
              <a:rPr lang="fi-FI" sz="2000" b="1" dirty="0" smtClean="0"/>
              <a:t> </a:t>
            </a:r>
            <a:r>
              <a:rPr lang="fi-FI" sz="2000" b="1" dirty="0" err="1" smtClean="0"/>
              <a:t>Across</a:t>
            </a:r>
            <a:r>
              <a:rPr lang="fi-FI" sz="2000" b="1" dirty="0" smtClean="0"/>
              <a:t> </a:t>
            </a:r>
            <a:r>
              <a:rPr lang="fi-FI" sz="2000" b="1" dirty="0" err="1" smtClean="0"/>
              <a:t>Europe</a:t>
            </a:r>
            <a:r>
              <a:rPr lang="fi-FI" sz="2000" b="1" dirty="0" smtClean="0"/>
              <a:t>,  </a:t>
            </a:r>
            <a:r>
              <a:rPr lang="fi-FI" sz="2000" b="1" dirty="0" err="1" smtClean="0"/>
              <a:t>Role</a:t>
            </a:r>
            <a:r>
              <a:rPr lang="fi-FI" sz="2000" b="1" dirty="0" smtClean="0"/>
              <a:t> of </a:t>
            </a:r>
            <a:r>
              <a:rPr lang="fi-FI" sz="2000" b="1" dirty="0" err="1" smtClean="0"/>
              <a:t>Leadership</a:t>
            </a:r>
            <a:r>
              <a:rPr lang="fi-FI" sz="2000" b="1" dirty="0" smtClean="0"/>
              <a:t> in </a:t>
            </a:r>
            <a:r>
              <a:rPr lang="fi-FI" sz="2000" b="1" dirty="0" err="1" smtClean="0"/>
              <a:t>Structural</a:t>
            </a:r>
            <a:r>
              <a:rPr lang="fi-FI" sz="2000" b="1" dirty="0" smtClean="0"/>
              <a:t> </a:t>
            </a:r>
            <a:r>
              <a:rPr lang="fi-FI" sz="2000" b="1" dirty="0" err="1" smtClean="0"/>
              <a:t>Changes</a:t>
            </a:r>
            <a:r>
              <a:rPr lang="fi-FI" sz="2000" b="1" dirty="0" smtClean="0"/>
              <a:t>”			</a:t>
            </a:r>
            <a:r>
              <a:rPr lang="fi-FI" sz="2000" b="1" dirty="0" smtClean="0">
                <a:latin typeface="Arial" pitchFamily="34" charset="0"/>
                <a:cs typeface="Arial" pitchFamily="34" charset="0"/>
              </a:rPr>
              <a:t>         </a:t>
            </a:r>
          </a:p>
          <a:p>
            <a:pPr>
              <a:buNone/>
            </a:pPr>
            <a:endParaRPr lang="fi-FI" sz="2000" b="1" dirty="0" smtClean="0">
              <a:latin typeface="Arial" pitchFamily="34" charset="0"/>
              <a:cs typeface="Arial" pitchFamily="34" charset="0"/>
            </a:endParaRPr>
          </a:p>
          <a:p>
            <a:pPr>
              <a:buNone/>
            </a:pPr>
            <a:r>
              <a:rPr lang="fi-FI" sz="2000" b="1" dirty="0" smtClean="0">
                <a:latin typeface="Arial" pitchFamily="34" charset="0"/>
                <a:cs typeface="Arial" pitchFamily="34" charset="0"/>
              </a:rPr>
              <a:t>				</a:t>
            </a:r>
            <a:r>
              <a:rPr lang="fi-FI" sz="1800" b="1" dirty="0" smtClean="0">
                <a:latin typeface="Arial" pitchFamily="34" charset="0"/>
                <a:cs typeface="Arial" pitchFamily="34" charset="0"/>
              </a:rPr>
              <a:t>in Istanbul</a:t>
            </a:r>
          </a:p>
          <a:p>
            <a:pPr>
              <a:buNone/>
            </a:pPr>
            <a:r>
              <a:rPr lang="fi-FI" sz="1800" dirty="0" smtClean="0">
                <a:latin typeface="Arial" pitchFamily="34" charset="0"/>
                <a:cs typeface="Arial" pitchFamily="34" charset="0"/>
              </a:rPr>
              <a:t>                                  	</a:t>
            </a:r>
            <a:r>
              <a:rPr lang="fi-FI" sz="1800" b="1" dirty="0" err="1" smtClean="0">
                <a:latin typeface="Arial" pitchFamily="34" charset="0"/>
                <a:cs typeface="Arial" pitchFamily="34" charset="0"/>
              </a:rPr>
              <a:t>May</a:t>
            </a:r>
            <a:r>
              <a:rPr lang="fi-FI" sz="1800" b="1" dirty="0" smtClean="0">
                <a:latin typeface="Arial" pitchFamily="34" charset="0"/>
                <a:cs typeface="Arial" pitchFamily="34" charset="0"/>
              </a:rPr>
              <a:t> 2014</a:t>
            </a:r>
          </a:p>
          <a:p>
            <a:pPr>
              <a:buNone/>
            </a:pPr>
            <a:r>
              <a:rPr lang="fi-FI" sz="1800" b="1" dirty="0" smtClean="0">
                <a:latin typeface="Arial" pitchFamily="34" charset="0"/>
                <a:cs typeface="Arial" pitchFamily="34" charset="0"/>
              </a:rPr>
              <a:t>			</a:t>
            </a:r>
          </a:p>
          <a:p>
            <a:pPr>
              <a:buNone/>
            </a:pPr>
            <a:endParaRPr lang="fi-FI" sz="2000" b="1" dirty="0" smtClean="0">
              <a:latin typeface="Arial" pitchFamily="34" charset="0"/>
              <a:cs typeface="Arial" pitchFamily="34" charset="0"/>
            </a:endParaRPr>
          </a:p>
          <a:p>
            <a:pPr>
              <a:buNone/>
            </a:pPr>
            <a:endParaRPr lang="fi-FI" sz="2000" b="1" dirty="0" smtClean="0">
              <a:latin typeface="Arial" pitchFamily="34" charset="0"/>
              <a:cs typeface="Arial" pitchFamily="34" charset="0"/>
            </a:endParaRPr>
          </a:p>
          <a:p>
            <a:pPr>
              <a:buNone/>
            </a:pPr>
            <a:r>
              <a:rPr lang="fi-FI" sz="2000" b="1" dirty="0" smtClean="0">
                <a:latin typeface="Arial" pitchFamily="34" charset="0"/>
                <a:cs typeface="Arial" pitchFamily="34" charset="0"/>
              </a:rPr>
              <a:t>			Marja-Liisa Tenhunen, </a:t>
            </a:r>
            <a:r>
              <a:rPr lang="fi-FI" sz="2000" b="1" dirty="0" err="1" smtClean="0">
                <a:latin typeface="Arial" pitchFamily="34" charset="0"/>
                <a:cs typeface="Arial" pitchFamily="34" charset="0"/>
              </a:rPr>
              <a:t>Ph.D</a:t>
            </a:r>
            <a:r>
              <a:rPr lang="fi-FI" sz="2000" b="1" dirty="0" smtClean="0">
                <a:latin typeface="Arial" pitchFamily="34" charset="0"/>
                <a:cs typeface="Arial" pitchFamily="34" charset="0"/>
              </a:rPr>
              <a:t>(Econ.), </a:t>
            </a:r>
            <a:r>
              <a:rPr lang="fi-FI" sz="2000" b="1" dirty="0" err="1" smtClean="0">
                <a:latin typeface="Arial" pitchFamily="34" charset="0"/>
                <a:cs typeface="Arial" pitchFamily="34" charset="0"/>
              </a:rPr>
              <a:t>Former</a:t>
            </a:r>
            <a:r>
              <a:rPr lang="fi-FI" sz="2000" b="1" dirty="0" smtClean="0">
                <a:latin typeface="Arial" pitchFamily="34" charset="0"/>
                <a:cs typeface="Arial" pitchFamily="34" charset="0"/>
              </a:rPr>
              <a:t> </a:t>
            </a:r>
            <a:r>
              <a:rPr lang="fi-FI" sz="2000" b="1" dirty="0" err="1" smtClean="0">
                <a:latin typeface="Arial" pitchFamily="34" charset="0"/>
                <a:cs typeface="Arial" pitchFamily="34" charset="0"/>
              </a:rPr>
              <a:t>Rector</a:t>
            </a:r>
            <a:r>
              <a:rPr lang="fi-FI" sz="2000" dirty="0" smtClean="0">
                <a:latin typeface="Arial" pitchFamily="34" charset="0"/>
                <a:cs typeface="Arial" pitchFamily="34" charset="0"/>
              </a:rPr>
              <a:t/>
            </a:r>
            <a:br>
              <a:rPr lang="fi-FI" sz="2000" dirty="0" smtClean="0">
                <a:latin typeface="Arial" pitchFamily="34" charset="0"/>
                <a:cs typeface="Arial" pitchFamily="34" charset="0"/>
              </a:rPr>
            </a:br>
            <a:r>
              <a:rPr lang="fi-FI" sz="2000" dirty="0" smtClean="0">
                <a:latin typeface="Arial" pitchFamily="34" charset="0"/>
                <a:cs typeface="Arial" pitchFamily="34" charset="0"/>
              </a:rPr>
              <a:t>		</a:t>
            </a:r>
            <a:r>
              <a:rPr lang="en-US" sz="2000" b="1" dirty="0" err="1" smtClean="0">
                <a:latin typeface="Arial" pitchFamily="34" charset="0"/>
                <a:cs typeface="Arial" pitchFamily="34" charset="0"/>
              </a:rPr>
              <a:t>Kokkola</a:t>
            </a:r>
            <a:r>
              <a:rPr lang="en-US" sz="2000" b="1" dirty="0" smtClean="0">
                <a:latin typeface="Arial" pitchFamily="34" charset="0"/>
                <a:cs typeface="Arial" pitchFamily="34" charset="0"/>
              </a:rPr>
              <a:t>, Finland</a:t>
            </a:r>
            <a:r>
              <a:rPr lang="fi-FI" sz="2000" dirty="0" smtClean="0">
                <a:latin typeface="Arial" pitchFamily="34" charset="0"/>
                <a:cs typeface="Arial" pitchFamily="34" charset="0"/>
              </a:rPr>
              <a:t/>
            </a:r>
            <a:br>
              <a:rPr lang="fi-FI" sz="2000" dirty="0" smtClean="0">
                <a:latin typeface="Arial" pitchFamily="34" charset="0"/>
                <a:cs typeface="Arial" pitchFamily="34" charset="0"/>
              </a:rPr>
            </a:br>
            <a:r>
              <a:rPr lang="fi-FI" sz="2000" dirty="0" smtClean="0">
                <a:latin typeface="Arial" pitchFamily="34" charset="0"/>
                <a:cs typeface="Arial" pitchFamily="34" charset="0"/>
              </a:rPr>
              <a:t>		</a:t>
            </a:r>
            <a:r>
              <a:rPr lang="en-US" sz="2000" b="1" u="sng" dirty="0" smtClean="0">
                <a:latin typeface="Arial" pitchFamily="34" charset="0"/>
                <a:cs typeface="Arial" pitchFamily="34" charset="0"/>
                <a:hlinkClick r:id="rId2"/>
              </a:rPr>
              <a:t>marja-liisa.tenhunen@anvianet.fi</a:t>
            </a:r>
            <a:r>
              <a:rPr lang="fi-FI" sz="2000" dirty="0" smtClean="0">
                <a:latin typeface="Arial" pitchFamily="34" charset="0"/>
                <a:cs typeface="Arial" pitchFamily="34" charset="0"/>
              </a:rPr>
              <a:t/>
            </a:r>
            <a:br>
              <a:rPr lang="fi-FI" sz="2000" dirty="0" smtClean="0">
                <a:latin typeface="Arial" pitchFamily="34" charset="0"/>
                <a:cs typeface="Arial" pitchFamily="34" charset="0"/>
              </a:rPr>
            </a:br>
            <a:r>
              <a:rPr lang="fi-FI" sz="2000" dirty="0" smtClean="0">
                <a:latin typeface="Arial" pitchFamily="34" charset="0"/>
                <a:cs typeface="Arial" pitchFamily="34" charset="0"/>
              </a:rPr>
              <a:t>		Mobile +358 40 7544113</a:t>
            </a:r>
          </a:p>
          <a:p>
            <a:pPr>
              <a:buNone/>
            </a:pPr>
            <a:endParaRPr lang="fi-FI" sz="2000" dirty="0" smtClean="0"/>
          </a:p>
          <a:p>
            <a:pPr>
              <a:buNone/>
            </a:pPr>
            <a:endParaRPr lang="fi-FI" sz="2000" dirty="0" smtClean="0"/>
          </a:p>
        </p:txBody>
      </p:sp>
      <p:sp>
        <p:nvSpPr>
          <p:cNvPr id="2" name="Otsikko 1"/>
          <p:cNvSpPr>
            <a:spLocks noGrp="1"/>
          </p:cNvSpPr>
          <p:nvPr>
            <p:ph type="title"/>
          </p:nvPr>
        </p:nvSpPr>
        <p:spPr>
          <a:xfrm>
            <a:off x="467544" y="274638"/>
            <a:ext cx="8219256" cy="1642194"/>
          </a:xfrm>
          <a:solidFill>
            <a:schemeClr val="accent1">
              <a:lumMod val="20000"/>
              <a:lumOff val="80000"/>
            </a:schemeClr>
          </a:solidFill>
        </p:spPr>
        <p:txBody>
          <a:bodyPr>
            <a:normAutofit fontScale="90000"/>
          </a:bodyPr>
          <a:lstStyle/>
          <a:p>
            <a:r>
              <a:rPr lang="en-US" b="1" dirty="0" smtClean="0"/>
              <a:t> </a:t>
            </a:r>
            <a:r>
              <a:rPr lang="fi-FI" dirty="0" smtClean="0"/>
              <a:t/>
            </a:r>
            <a:br>
              <a:rPr lang="fi-FI" dirty="0" smtClean="0"/>
            </a:br>
            <a:r>
              <a:rPr lang="fi-FI" dirty="0" smtClean="0"/>
              <a:t>  </a:t>
            </a:r>
            <a:r>
              <a:rPr lang="fi-FI" sz="2700" dirty="0" err="1" smtClean="0">
                <a:latin typeface="Arial" pitchFamily="34" charset="0"/>
                <a:cs typeface="Arial" pitchFamily="34" charset="0"/>
              </a:rPr>
              <a:t>Role</a:t>
            </a:r>
            <a:r>
              <a:rPr lang="fi-FI" sz="2700" dirty="0" smtClean="0">
                <a:latin typeface="Arial" pitchFamily="34" charset="0"/>
                <a:cs typeface="Arial" pitchFamily="34" charset="0"/>
              </a:rPr>
              <a:t> of </a:t>
            </a:r>
            <a:r>
              <a:rPr lang="fi-FI" sz="2700" dirty="0" err="1" smtClean="0">
                <a:latin typeface="Arial" pitchFamily="34" charset="0"/>
                <a:cs typeface="Arial" pitchFamily="34" charset="0"/>
              </a:rPr>
              <a:t>Leadership</a:t>
            </a:r>
            <a:r>
              <a:rPr lang="fi-FI" sz="2700" dirty="0" smtClean="0">
                <a:latin typeface="Arial" pitchFamily="34" charset="0"/>
                <a:cs typeface="Arial" pitchFamily="34" charset="0"/>
              </a:rPr>
              <a:t> in</a:t>
            </a:r>
            <a:r>
              <a:rPr lang="en-US" sz="2700" dirty="0" smtClean="0">
                <a:latin typeface="Arial" pitchFamily="34" charset="0"/>
                <a:cs typeface="Arial" pitchFamily="34" charset="0"/>
              </a:rPr>
              <a:t> </a:t>
            </a:r>
            <a:r>
              <a:rPr lang="en-US" sz="2700" dirty="0" smtClean="0">
                <a:latin typeface="Arial" pitchFamily="34" charset="0"/>
                <a:cs typeface="Arial" pitchFamily="34" charset="0"/>
              </a:rPr>
              <a:t>Higher </a:t>
            </a:r>
            <a:r>
              <a:rPr lang="en-US" sz="2700" dirty="0" smtClean="0">
                <a:latin typeface="Arial" pitchFamily="34" charset="0"/>
                <a:cs typeface="Arial" pitchFamily="34" charset="0"/>
              </a:rPr>
              <a:t>Education </a:t>
            </a:r>
            <a:r>
              <a:rPr lang="en-US" sz="2700" dirty="0" smtClean="0">
                <a:latin typeface="Arial" pitchFamily="34" charset="0"/>
                <a:cs typeface="Arial" pitchFamily="34" charset="0"/>
              </a:rPr>
              <a:t>Reform </a:t>
            </a:r>
            <a:br>
              <a:rPr lang="en-US" sz="2700" dirty="0" smtClean="0">
                <a:latin typeface="Arial" pitchFamily="34" charset="0"/>
                <a:cs typeface="Arial" pitchFamily="34" charset="0"/>
              </a:rPr>
            </a:br>
            <a:r>
              <a:rPr lang="en-US" sz="2700" dirty="0" smtClean="0">
                <a:latin typeface="Arial" pitchFamily="34" charset="0"/>
                <a:cs typeface="Arial" pitchFamily="34" charset="0"/>
              </a:rPr>
              <a:t> </a:t>
            </a:r>
            <a:r>
              <a:rPr lang="en-US" sz="2700" dirty="0" smtClean="0">
                <a:latin typeface="Arial" pitchFamily="34" charset="0"/>
                <a:cs typeface="Arial" pitchFamily="34" charset="0"/>
              </a:rPr>
              <a:t>   in </a:t>
            </a:r>
            <a:r>
              <a:rPr lang="en-US" sz="2700" dirty="0" smtClean="0">
                <a:latin typeface="Arial" pitchFamily="34" charset="0"/>
                <a:cs typeface="Arial" pitchFamily="34" charset="0"/>
              </a:rPr>
              <a:t>Finland at Universities of </a:t>
            </a:r>
            <a:r>
              <a:rPr lang="en-US" sz="2700" dirty="0" smtClean="0">
                <a:latin typeface="Arial" pitchFamily="34" charset="0"/>
                <a:cs typeface="Arial" pitchFamily="34" charset="0"/>
              </a:rPr>
              <a:t>Applied </a:t>
            </a:r>
            <a:r>
              <a:rPr lang="en-US" sz="2700" dirty="0" smtClean="0">
                <a:latin typeface="Arial" pitchFamily="34" charset="0"/>
                <a:cs typeface="Arial" pitchFamily="34" charset="0"/>
              </a:rPr>
              <a:t>Sciences     </a:t>
            </a:r>
            <a:r>
              <a:rPr lang="en-US" sz="2700" smtClean="0">
                <a:latin typeface="Arial" pitchFamily="34" charset="0"/>
                <a:cs typeface="Arial" pitchFamily="34" charset="0"/>
              </a:rPr>
              <a:t/>
            </a:r>
            <a:br>
              <a:rPr lang="en-US" sz="2700" smtClean="0">
                <a:latin typeface="Arial" pitchFamily="34" charset="0"/>
                <a:cs typeface="Arial" pitchFamily="34" charset="0"/>
              </a:rPr>
            </a:br>
            <a:r>
              <a:rPr lang="en-US" sz="2700" smtClean="0">
                <a:latin typeface="Arial" pitchFamily="34" charset="0"/>
                <a:cs typeface="Arial" pitchFamily="34" charset="0"/>
              </a:rPr>
              <a:t>                 between the </a:t>
            </a:r>
            <a:r>
              <a:rPr lang="en-US" sz="2700" dirty="0" smtClean="0">
                <a:latin typeface="Arial" pitchFamily="34" charset="0"/>
                <a:cs typeface="Arial" pitchFamily="34" charset="0"/>
              </a:rPr>
              <a:t>years 2008 - 2015 </a:t>
            </a:r>
            <a:r>
              <a:rPr lang="fi-FI" sz="2700" dirty="0" smtClean="0">
                <a:latin typeface="Arial" pitchFamily="34" charset="0"/>
                <a:cs typeface="Arial" pitchFamily="34" charset="0"/>
              </a:rPr>
              <a:t/>
            </a:r>
            <a:br>
              <a:rPr lang="fi-FI" sz="2700" dirty="0" smtClean="0">
                <a:latin typeface="Arial" pitchFamily="34" charset="0"/>
                <a:cs typeface="Arial" pitchFamily="34" charset="0"/>
              </a:rPr>
            </a:br>
            <a:endParaRPr lang="fi-FI" sz="2700"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1</a:t>
            </a:fld>
            <a:endParaRPr lang="fi-FI"/>
          </a:p>
        </p:txBody>
      </p:sp>
      <p:sp>
        <p:nvSpPr>
          <p:cNvPr id="5" name="Alatunnisteen paikkamerkki 4"/>
          <p:cNvSpPr>
            <a:spLocks noGrp="1"/>
          </p:cNvSpPr>
          <p:nvPr>
            <p:ph type="ftr" sz="quarter" idx="11"/>
          </p:nvPr>
        </p:nvSpPr>
        <p:spPr/>
        <p:txBody>
          <a:bodyPr/>
          <a:lstStyle/>
          <a:p>
            <a:r>
              <a:rPr lang="fi-FI" dirty="0" smtClean="0"/>
              <a:t>Marja-Liisa Tenhunen </a:t>
            </a:r>
            <a:r>
              <a:rPr lang="fi-FI" dirty="0" err="1" smtClean="0"/>
              <a:t>PhD</a:t>
            </a:r>
            <a:r>
              <a:rPr lang="fi-FI" dirty="0" smtClean="0"/>
              <a:t>(Econ.)</a:t>
            </a:r>
            <a:endParaRPr lang="fi-FI"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67544" y="1340768"/>
            <a:ext cx="8229600" cy="4896544"/>
          </a:xfrm>
        </p:spPr>
        <p:txBody>
          <a:bodyPr>
            <a:noAutofit/>
          </a:bodyPr>
          <a:lstStyle/>
          <a:p>
            <a:pPr marL="514350" indent="-514350">
              <a:spcBef>
                <a:spcPts val="1200"/>
              </a:spcBef>
              <a:buAutoNum type="arabicPeriod"/>
            </a:pPr>
            <a:r>
              <a:rPr lang="en-GB" sz="2000" b="1" u="sng" dirty="0" smtClean="0">
                <a:latin typeface="Arial" pitchFamily="34" charset="0"/>
                <a:cs typeface="Arial" pitchFamily="34" charset="0"/>
              </a:rPr>
              <a:t>Cutting the number of admissions decided by the government</a:t>
            </a:r>
          </a:p>
          <a:p>
            <a:pPr marL="342000" indent="-342000">
              <a:spcBef>
                <a:spcPts val="1200"/>
              </a:spcBef>
              <a:buNone/>
            </a:pPr>
            <a:r>
              <a:rPr lang="en-GB" sz="2000" b="1" dirty="0" smtClean="0">
                <a:latin typeface="Arial" pitchFamily="34" charset="0"/>
                <a:cs typeface="Arial" pitchFamily="34" charset="0"/>
              </a:rPr>
              <a:t>	</a:t>
            </a:r>
            <a:r>
              <a:rPr lang="en-GB" sz="2000" dirty="0" smtClean="0">
                <a:latin typeface="Arial" pitchFamily="34" charset="0"/>
                <a:cs typeface="Arial" pitchFamily="34" charset="0"/>
              </a:rPr>
              <a:t>In April 2012 the government has cut admission to the following fields by 2 030:</a:t>
            </a:r>
          </a:p>
          <a:p>
            <a:pPr marL="742050" lvl="2" indent="-342000">
              <a:spcBef>
                <a:spcPts val="0"/>
              </a:spcBef>
            </a:pPr>
            <a:r>
              <a:rPr lang="en-GB" sz="2000" dirty="0" smtClean="0">
                <a:latin typeface="Arial" pitchFamily="34" charset="0"/>
                <a:cs typeface="Arial" pitchFamily="34" charset="0"/>
              </a:rPr>
              <a:t>Engineering                         	-781</a:t>
            </a:r>
          </a:p>
          <a:p>
            <a:pPr marL="742050" lvl="2" indent="-342000">
              <a:spcBef>
                <a:spcPts val="0"/>
              </a:spcBef>
            </a:pPr>
            <a:r>
              <a:rPr lang="en-GB" sz="2000" dirty="0" smtClean="0">
                <a:latin typeface="Arial" pitchFamily="34" charset="0"/>
                <a:cs typeface="Arial" pitchFamily="34" charset="0"/>
              </a:rPr>
              <a:t>Tourism                                	-570</a:t>
            </a:r>
          </a:p>
          <a:p>
            <a:pPr marL="742050" lvl="2" indent="-342000">
              <a:spcBef>
                <a:spcPts val="0"/>
              </a:spcBef>
            </a:pPr>
            <a:r>
              <a:rPr lang="en-GB" sz="2000" dirty="0" smtClean="0">
                <a:latin typeface="Arial" pitchFamily="34" charset="0"/>
                <a:cs typeface="Arial" pitchFamily="34" charset="0"/>
              </a:rPr>
              <a:t>Agriculture                            	-76</a:t>
            </a:r>
          </a:p>
          <a:p>
            <a:pPr marL="742050" lvl="2" indent="-342000">
              <a:spcBef>
                <a:spcPts val="0"/>
              </a:spcBef>
            </a:pPr>
            <a:r>
              <a:rPr lang="en-GB" sz="2000" dirty="0" smtClean="0">
                <a:latin typeface="Arial" pitchFamily="34" charset="0"/>
                <a:cs typeface="Arial" pitchFamily="34" charset="0"/>
              </a:rPr>
              <a:t>Culture                                 	-766</a:t>
            </a:r>
          </a:p>
          <a:p>
            <a:pPr marL="742050" lvl="2" indent="-342000">
              <a:spcBef>
                <a:spcPts val="0"/>
              </a:spcBef>
            </a:pPr>
            <a:r>
              <a:rPr lang="en-GB" sz="2000" dirty="0" smtClean="0">
                <a:latin typeface="Arial" pitchFamily="34" charset="0"/>
                <a:cs typeface="Arial" pitchFamily="34" charset="0"/>
              </a:rPr>
              <a:t>Natural Sciences (ICT)           	-79      	total minus 2 272</a:t>
            </a:r>
          </a:p>
          <a:p>
            <a:pPr marL="742050" lvl="2" indent="-342000">
              <a:spcBef>
                <a:spcPts val="0"/>
              </a:spcBef>
            </a:pPr>
            <a:r>
              <a:rPr lang="en-GB" sz="2000" dirty="0" smtClean="0">
                <a:latin typeface="Arial" pitchFamily="34" charset="0"/>
                <a:cs typeface="Arial" pitchFamily="34" charset="0"/>
              </a:rPr>
              <a:t>Business                                 	+85</a:t>
            </a:r>
          </a:p>
          <a:p>
            <a:pPr marL="742050" lvl="2" indent="-342000">
              <a:spcBef>
                <a:spcPts val="0"/>
              </a:spcBef>
            </a:pPr>
            <a:r>
              <a:rPr lang="en-GB" sz="2000" dirty="0" smtClean="0">
                <a:latin typeface="Arial" pitchFamily="34" charset="0"/>
                <a:cs typeface="Arial" pitchFamily="34" charset="0"/>
              </a:rPr>
              <a:t>Social and Health Care           	+147</a:t>
            </a:r>
          </a:p>
          <a:p>
            <a:pPr marL="742050" lvl="2" indent="-342000">
              <a:spcBef>
                <a:spcPts val="0"/>
              </a:spcBef>
            </a:pPr>
            <a:r>
              <a:rPr lang="en-GB" sz="2000" dirty="0" smtClean="0">
                <a:latin typeface="Arial" pitchFamily="34" charset="0"/>
                <a:cs typeface="Arial" pitchFamily="34" charset="0"/>
              </a:rPr>
              <a:t>Humanities and Education  	+10      	total plus 242</a:t>
            </a:r>
          </a:p>
          <a:p>
            <a:pPr marL="342000" indent="-342000">
              <a:spcBef>
                <a:spcPts val="1200"/>
              </a:spcBef>
              <a:buNone/>
            </a:pPr>
            <a:r>
              <a:rPr lang="en-GB" sz="2000" dirty="0" smtClean="0">
                <a:latin typeface="Arial" pitchFamily="34" charset="0"/>
                <a:cs typeface="Arial" pitchFamily="34" charset="0"/>
              </a:rPr>
              <a:t>	Before the cut, the annual admission in Finland was 24 607, after decision the annual admission has dropped to 22 577.</a:t>
            </a:r>
          </a:p>
          <a:p>
            <a:pPr marL="342000" indent="-342000">
              <a:spcBef>
                <a:spcPts val="1200"/>
              </a:spcBef>
              <a:buNone/>
            </a:pPr>
            <a:r>
              <a:rPr lang="en-GB" sz="2000" dirty="0" smtClean="0">
                <a:latin typeface="Arial" pitchFamily="34" charset="0"/>
                <a:cs typeface="Arial" pitchFamily="34" charset="0"/>
              </a:rPr>
              <a:t>	</a:t>
            </a:r>
            <a:endParaRPr lang="en-GB" sz="2000" dirty="0">
              <a:latin typeface="Arial" pitchFamily="34" charset="0"/>
              <a:cs typeface="Arial" pitchFamily="34" charset="0"/>
            </a:endParaRPr>
          </a:p>
        </p:txBody>
      </p:sp>
      <p:sp>
        <p:nvSpPr>
          <p:cNvPr id="2" name="Otsikko 1"/>
          <p:cNvSpPr>
            <a:spLocks noGrp="1"/>
          </p:cNvSpPr>
          <p:nvPr>
            <p:ph type="title"/>
          </p:nvPr>
        </p:nvSpPr>
        <p:spPr>
          <a:xfrm>
            <a:off x="467544" y="274638"/>
            <a:ext cx="8219256" cy="922114"/>
          </a:xfrm>
          <a:solidFill>
            <a:schemeClr val="accent1">
              <a:lumMod val="20000"/>
              <a:lumOff val="80000"/>
            </a:schemeClr>
          </a:solidFill>
        </p:spPr>
        <p:txBody>
          <a:bodyPr>
            <a:normAutofit/>
          </a:bodyPr>
          <a:lstStyle/>
          <a:p>
            <a:r>
              <a:rPr lang="en-GB" sz="3200" b="1" dirty="0" smtClean="0">
                <a:latin typeface="Arial" pitchFamily="34" charset="0"/>
                <a:cs typeface="Arial" pitchFamily="34" charset="0"/>
              </a:rPr>
              <a:t>The Elements of the Reform </a:t>
            </a:r>
            <a:endParaRPr lang="en-GB" sz="3200" b="1"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10</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atunnisteen paikkamerkki 2"/>
          <p:cNvSpPr>
            <a:spLocks noGrp="1"/>
          </p:cNvSpPr>
          <p:nvPr>
            <p:ph type="ftr" sz="quarter" idx="11"/>
          </p:nvPr>
        </p:nvSpPr>
        <p:spPr/>
        <p:txBody>
          <a:bodyPr/>
          <a:lstStyle/>
          <a:p>
            <a:r>
              <a:rPr lang="fi-FI" smtClean="0"/>
              <a:t>Marja-Liisa Tenhunen PhD(Econ.)</a:t>
            </a:r>
            <a:endParaRPr lang="fi-FI"/>
          </a:p>
        </p:txBody>
      </p:sp>
      <p:sp>
        <p:nvSpPr>
          <p:cNvPr id="4" name="Dian numeron paikkamerkki 3"/>
          <p:cNvSpPr>
            <a:spLocks noGrp="1"/>
          </p:cNvSpPr>
          <p:nvPr>
            <p:ph type="sldNum" sz="quarter" idx="12"/>
          </p:nvPr>
        </p:nvSpPr>
        <p:spPr/>
        <p:txBody>
          <a:bodyPr/>
          <a:lstStyle/>
          <a:p>
            <a:fld id="{7A293E77-8272-4FF7-AAA7-FD8480C8E20E}" type="slidenum">
              <a:rPr lang="fi-FI" smtClean="0"/>
              <a:pPr/>
              <a:t>11</a:t>
            </a:fld>
            <a:endParaRPr lang="fi-FI"/>
          </a:p>
        </p:txBody>
      </p:sp>
      <p:sp>
        <p:nvSpPr>
          <p:cNvPr id="2" name="Sisällön paikkamerkki 1"/>
          <p:cNvSpPr>
            <a:spLocks noGrp="1"/>
          </p:cNvSpPr>
          <p:nvPr>
            <p:ph idx="4294967295"/>
          </p:nvPr>
        </p:nvSpPr>
        <p:spPr>
          <a:xfrm>
            <a:off x="467544" y="1481138"/>
            <a:ext cx="7762056" cy="4324126"/>
          </a:xfrm>
          <a:solidFill>
            <a:schemeClr val="accent1">
              <a:lumMod val="20000"/>
              <a:lumOff val="80000"/>
            </a:schemeClr>
          </a:solidFill>
        </p:spPr>
        <p:txBody>
          <a:bodyPr/>
          <a:lstStyle/>
          <a:p>
            <a:pPr marL="342000" indent="-342000">
              <a:spcBef>
                <a:spcPts val="1200"/>
              </a:spcBef>
              <a:buNone/>
            </a:pPr>
            <a:r>
              <a:rPr lang="en-GB" sz="2800" dirty="0" smtClean="0">
                <a:latin typeface="Arial" pitchFamily="34" charset="0"/>
                <a:cs typeface="Arial" pitchFamily="34" charset="0"/>
              </a:rPr>
              <a:t>       </a:t>
            </a:r>
            <a:r>
              <a:rPr lang="en-GB" sz="2800" b="1" dirty="0" smtClean="0">
                <a:latin typeface="Arial" pitchFamily="34" charset="0"/>
                <a:cs typeface="Arial" pitchFamily="34" charset="0"/>
              </a:rPr>
              <a:t>The reasons for the cutting and other</a:t>
            </a:r>
          </a:p>
          <a:p>
            <a:pPr marL="342000" indent="-342000">
              <a:spcBef>
                <a:spcPts val="1200"/>
              </a:spcBef>
              <a:buNone/>
            </a:pPr>
            <a:r>
              <a:rPr lang="en-GB" sz="2800" b="1" dirty="0" smtClean="0">
                <a:latin typeface="Arial" pitchFamily="34" charset="0"/>
                <a:cs typeface="Arial" pitchFamily="34" charset="0"/>
              </a:rPr>
              <a:t>       changes are:</a:t>
            </a:r>
          </a:p>
          <a:p>
            <a:pPr marL="342000" indent="-342000">
              <a:spcBef>
                <a:spcPts val="1200"/>
              </a:spcBef>
              <a:buNone/>
            </a:pPr>
            <a:endParaRPr lang="en-GB" sz="2800" b="1" dirty="0" smtClean="0">
              <a:latin typeface="Arial" pitchFamily="34" charset="0"/>
              <a:cs typeface="Arial" pitchFamily="34" charset="0"/>
            </a:endParaRPr>
          </a:p>
          <a:p>
            <a:pPr marL="742050" lvl="2" indent="-342000">
              <a:spcBef>
                <a:spcPts val="0"/>
              </a:spcBef>
            </a:pPr>
            <a:r>
              <a:rPr lang="en-GB" sz="2800" dirty="0" smtClean="0">
                <a:latin typeface="Arial" pitchFamily="34" charset="0"/>
                <a:cs typeface="Arial" pitchFamily="34" charset="0"/>
              </a:rPr>
              <a:t>Smaller age classes, reduce demand for labour in engineering, tourism  and  culture. </a:t>
            </a:r>
          </a:p>
          <a:p>
            <a:pPr marL="742050" lvl="2" indent="-342000">
              <a:spcBef>
                <a:spcPts val="0"/>
              </a:spcBef>
            </a:pPr>
            <a:r>
              <a:rPr lang="en-GB" sz="2800" dirty="0" smtClean="0">
                <a:latin typeface="Arial" pitchFamily="34" charset="0"/>
                <a:cs typeface="Arial" pitchFamily="34" charset="0"/>
              </a:rPr>
              <a:t>Demographic changes; higher need for labour in the health care sector.</a:t>
            </a:r>
          </a:p>
          <a:p>
            <a:endParaRPr lang="fi-FI"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a:bodyPr>
          <a:lstStyle/>
          <a:p>
            <a:pPr marL="514800" indent="-514800">
              <a:spcBef>
                <a:spcPts val="1200"/>
              </a:spcBef>
              <a:buFont typeface="+mj-lt"/>
              <a:buAutoNum type="arabicPeriod" startAt="2"/>
            </a:pPr>
            <a:r>
              <a:rPr lang="en-GB" sz="2400" b="1" u="sng" dirty="0" smtClean="0">
                <a:latin typeface="Arial" pitchFamily="34" charset="0"/>
                <a:cs typeface="Arial" pitchFamily="34" charset="0"/>
              </a:rPr>
              <a:t>The agreement with the Ministry of Education and Culture</a:t>
            </a:r>
          </a:p>
          <a:p>
            <a:pPr marL="342000" indent="-342000">
              <a:spcBef>
                <a:spcPts val="1200"/>
              </a:spcBef>
              <a:buNone/>
            </a:pPr>
            <a:r>
              <a:rPr lang="en-GB" sz="2400" dirty="0" smtClean="0">
                <a:latin typeface="Arial" pitchFamily="34" charset="0"/>
                <a:cs typeface="Arial" pitchFamily="34" charset="0"/>
              </a:rPr>
              <a:t>	Every university of applied sciences had to sign an agreement with the Ministry of Education and Culture concerning the years 2013 - 2016. The contents of the agreement were:</a:t>
            </a:r>
          </a:p>
          <a:p>
            <a:pPr marL="742050" lvl="2" indent="-342000">
              <a:spcBef>
                <a:spcPts val="1200"/>
              </a:spcBef>
            </a:pPr>
            <a:r>
              <a:rPr lang="en-GB" sz="2400" dirty="0" smtClean="0">
                <a:latin typeface="Arial" pitchFamily="34" charset="0"/>
                <a:cs typeface="Arial" pitchFamily="34" charset="0"/>
              </a:rPr>
              <a:t>the strategies for the university of applied sciences,</a:t>
            </a:r>
          </a:p>
          <a:p>
            <a:pPr marL="742050" lvl="2" indent="-342000">
              <a:spcBef>
                <a:spcPts val="0"/>
              </a:spcBef>
            </a:pPr>
            <a:r>
              <a:rPr lang="en-GB" sz="2400" dirty="0" smtClean="0">
                <a:latin typeface="Arial" pitchFamily="34" charset="0"/>
                <a:cs typeface="Arial" pitchFamily="34" charset="0"/>
              </a:rPr>
              <a:t>its core competences, </a:t>
            </a:r>
          </a:p>
          <a:p>
            <a:pPr marL="742050" lvl="2" indent="-342000">
              <a:spcBef>
                <a:spcPts val="0"/>
              </a:spcBef>
            </a:pPr>
            <a:r>
              <a:rPr lang="en-GB" sz="2400" dirty="0" smtClean="0">
                <a:latin typeface="Arial" pitchFamily="34" charset="0"/>
                <a:cs typeface="Arial" pitchFamily="34" charset="0"/>
              </a:rPr>
              <a:t>its fields of education, and</a:t>
            </a:r>
          </a:p>
          <a:p>
            <a:pPr marL="742050" lvl="2" indent="-342000">
              <a:spcBef>
                <a:spcPts val="0"/>
              </a:spcBef>
            </a:pPr>
            <a:r>
              <a:rPr lang="en-GB" sz="2400" dirty="0" smtClean="0">
                <a:latin typeface="Arial" pitchFamily="34" charset="0"/>
                <a:cs typeface="Arial" pitchFamily="34" charset="0"/>
              </a:rPr>
              <a:t>the total number of students (also the number of aimed degrees).</a:t>
            </a:r>
            <a:endParaRPr lang="en-GB" sz="2400" dirty="0">
              <a:latin typeface="Arial" pitchFamily="34" charset="0"/>
              <a:cs typeface="Arial" pitchFamily="34" charset="0"/>
            </a:endParaRPr>
          </a:p>
        </p:txBody>
      </p:sp>
      <p:sp>
        <p:nvSpPr>
          <p:cNvPr id="2" name="Otsikko 1"/>
          <p:cNvSpPr>
            <a:spLocks noGrp="1"/>
          </p:cNvSpPr>
          <p:nvPr>
            <p:ph type="title"/>
          </p:nvPr>
        </p:nvSpPr>
        <p:spPr>
          <a:xfrm>
            <a:off x="467544" y="274638"/>
            <a:ext cx="8219256" cy="1141563"/>
          </a:xfrm>
          <a:solidFill>
            <a:schemeClr val="accent1">
              <a:lumMod val="20000"/>
              <a:lumOff val="80000"/>
            </a:schemeClr>
          </a:solidFill>
        </p:spPr>
        <p:txBody>
          <a:bodyPr>
            <a:normAutofit/>
          </a:bodyPr>
          <a:lstStyle/>
          <a:p>
            <a:r>
              <a:rPr lang="en-GB" sz="3200" b="1" dirty="0" smtClean="0">
                <a:latin typeface="Arial" pitchFamily="34" charset="0"/>
                <a:cs typeface="Arial" pitchFamily="34" charset="0"/>
              </a:rPr>
              <a:t>The Elements of the Reform </a:t>
            </a:r>
            <a:r>
              <a:rPr lang="en-GB" sz="3200" dirty="0" smtClean="0">
                <a:latin typeface="Arial" pitchFamily="34" charset="0"/>
                <a:cs typeface="Arial" pitchFamily="34" charset="0"/>
              </a:rPr>
              <a:t>(cont.)</a:t>
            </a:r>
            <a:endParaRPr lang="en-GB" sz="3200"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12</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a:bodyPr>
          <a:lstStyle/>
          <a:p>
            <a:pPr marL="514800" indent="-514800">
              <a:buFont typeface="+mj-lt"/>
              <a:buAutoNum type="arabicPeriod" startAt="3"/>
            </a:pPr>
            <a:r>
              <a:rPr lang="en-GB" sz="2800" b="1" u="sng" dirty="0" smtClean="0">
                <a:latin typeface="Arial" pitchFamily="34" charset="0"/>
                <a:cs typeface="Arial" pitchFamily="34" charset="0"/>
              </a:rPr>
              <a:t>Mergers and cooperation</a:t>
            </a:r>
          </a:p>
          <a:p>
            <a:pPr>
              <a:buNone/>
            </a:pPr>
            <a:r>
              <a:rPr lang="en-GB" sz="2800" b="1" dirty="0" smtClean="0">
                <a:latin typeface="Arial" pitchFamily="34" charset="0"/>
                <a:cs typeface="Arial" pitchFamily="34" charset="0"/>
              </a:rPr>
              <a:t>	</a:t>
            </a:r>
            <a:r>
              <a:rPr lang="en-GB" sz="2800" dirty="0" smtClean="0">
                <a:latin typeface="Arial" pitchFamily="34" charset="0"/>
                <a:cs typeface="Arial" pitchFamily="34" charset="0"/>
              </a:rPr>
              <a:t>In Finland there are now 24 universities of applied sciences. The size varies between 1 200 and 16 000 students. The government push smaller universities of applied sciences to merge together, or at least to have a very deep strategic cooperation especially locally. </a:t>
            </a:r>
          </a:p>
          <a:p>
            <a:pPr>
              <a:buNone/>
            </a:pPr>
            <a:r>
              <a:rPr lang="en-GB" sz="2800" dirty="0" smtClean="0">
                <a:latin typeface="Arial" pitchFamily="34" charset="0"/>
                <a:cs typeface="Arial" pitchFamily="34" charset="0"/>
              </a:rPr>
              <a:t>  </a:t>
            </a:r>
            <a:r>
              <a:rPr lang="en-GB" sz="2800" b="1" dirty="0" smtClean="0">
                <a:latin typeface="Arial" pitchFamily="34" charset="0"/>
                <a:cs typeface="Arial" pitchFamily="34" charset="0"/>
              </a:rPr>
              <a:t>The purpose is to guarantee quality and cost effectiveness, and to offer students more possibilities for studies.</a:t>
            </a:r>
            <a:endParaRPr lang="en-GB" sz="2800" b="1" dirty="0">
              <a:latin typeface="Arial" pitchFamily="34" charset="0"/>
              <a:cs typeface="Arial" pitchFamily="34" charset="0"/>
            </a:endParaRPr>
          </a:p>
        </p:txBody>
      </p:sp>
      <p:sp>
        <p:nvSpPr>
          <p:cNvPr id="2" name="Otsikko 1"/>
          <p:cNvSpPr>
            <a:spLocks noGrp="1"/>
          </p:cNvSpPr>
          <p:nvPr>
            <p:ph type="title"/>
          </p:nvPr>
        </p:nvSpPr>
        <p:spPr>
          <a:xfrm>
            <a:off x="457200" y="274638"/>
            <a:ext cx="8229600" cy="922114"/>
          </a:xfrm>
          <a:solidFill>
            <a:schemeClr val="accent1">
              <a:lumMod val="20000"/>
              <a:lumOff val="80000"/>
            </a:schemeClr>
          </a:solidFill>
        </p:spPr>
        <p:txBody>
          <a:bodyPr>
            <a:normAutofit/>
          </a:bodyPr>
          <a:lstStyle/>
          <a:p>
            <a:r>
              <a:rPr lang="en-GB" sz="3200" b="1" dirty="0" smtClean="0">
                <a:latin typeface="Arial" pitchFamily="34" charset="0"/>
                <a:cs typeface="Arial" pitchFamily="34" charset="0"/>
              </a:rPr>
              <a:t>The Elements of the Reform </a:t>
            </a:r>
            <a:r>
              <a:rPr lang="en-GB" sz="3200" dirty="0" smtClean="0">
                <a:latin typeface="Arial" pitchFamily="34" charset="0"/>
                <a:cs typeface="Arial" pitchFamily="34" charset="0"/>
              </a:rPr>
              <a:t>(cont.)</a:t>
            </a:r>
            <a:endParaRPr lang="en-GB" sz="3200"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13</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1412776"/>
            <a:ext cx="8229600" cy="4464496"/>
          </a:xfrm>
          <a:noFill/>
        </p:spPr>
        <p:txBody>
          <a:bodyPr>
            <a:normAutofit lnSpcReduction="10000"/>
          </a:bodyPr>
          <a:lstStyle/>
          <a:p>
            <a:pPr marL="514800" indent="-514800">
              <a:spcBef>
                <a:spcPts val="1200"/>
              </a:spcBef>
              <a:buNone/>
            </a:pPr>
            <a:r>
              <a:rPr lang="en-GB" sz="1800" b="1" dirty="0" smtClean="0"/>
              <a:t>4.1  </a:t>
            </a:r>
            <a:r>
              <a:rPr lang="en-GB" sz="2400" b="1" u="sng" dirty="0" smtClean="0">
                <a:latin typeface="Arial" pitchFamily="34" charset="0"/>
                <a:cs typeface="Arial" pitchFamily="34" charset="0"/>
              </a:rPr>
              <a:t>The current licence for managing a university of applied sciences</a:t>
            </a:r>
          </a:p>
          <a:p>
            <a:pPr>
              <a:spcBef>
                <a:spcPts val="1200"/>
              </a:spcBef>
              <a:buNone/>
            </a:pPr>
            <a:r>
              <a:rPr lang="en-GB" sz="2400" dirty="0" smtClean="0">
                <a:latin typeface="Arial" pitchFamily="34" charset="0"/>
                <a:cs typeface="Arial" pitchFamily="34" charset="0"/>
              </a:rPr>
              <a:t>	Finnish Universities of Applied Sciences are meant to have a close working relationship with the “working life” and part of their mission is to foster regional development. Core funding comes from the government. </a:t>
            </a:r>
          </a:p>
          <a:p>
            <a:pPr>
              <a:spcBef>
                <a:spcPts val="1200"/>
              </a:spcBef>
              <a:buNone/>
            </a:pPr>
            <a:r>
              <a:rPr lang="en-GB" sz="2400" dirty="0" smtClean="0">
                <a:latin typeface="Arial" pitchFamily="34" charset="0"/>
                <a:cs typeface="Arial" pitchFamily="34" charset="0"/>
              </a:rPr>
              <a:t>	Under the earlier act, a license for managing a university of applied sciences was granted to a local authority (municipality) or a joint municipal body (municipal federation) or to private organisations (a registered Finnish limited company or foundation) or to the government itself.</a:t>
            </a:r>
          </a:p>
          <a:p>
            <a:endParaRPr lang="fi-FI" sz="3400" dirty="0"/>
          </a:p>
        </p:txBody>
      </p:sp>
      <p:sp>
        <p:nvSpPr>
          <p:cNvPr id="4" name="Otsikko 3"/>
          <p:cNvSpPr>
            <a:spLocks noGrp="1"/>
          </p:cNvSpPr>
          <p:nvPr>
            <p:ph type="title"/>
          </p:nvPr>
        </p:nvSpPr>
        <p:spPr>
          <a:xfrm>
            <a:off x="457200" y="52046"/>
            <a:ext cx="8229600" cy="1090954"/>
          </a:xfrm>
          <a:solidFill>
            <a:schemeClr val="accent1">
              <a:lumMod val="20000"/>
              <a:lumOff val="80000"/>
            </a:schemeClr>
          </a:solidFill>
        </p:spPr>
        <p:txBody>
          <a:bodyPr>
            <a:normAutofit fontScale="90000"/>
          </a:bodyPr>
          <a:lstStyle/>
          <a:p>
            <a:r>
              <a:rPr lang="fi-FI" dirty="0" smtClean="0"/>
              <a:t/>
            </a:r>
            <a:br>
              <a:rPr lang="fi-FI" dirty="0" smtClean="0"/>
            </a:br>
            <a:r>
              <a:rPr lang="en-GB" sz="3600" b="1" dirty="0" smtClean="0">
                <a:latin typeface="Arial" pitchFamily="34" charset="0"/>
                <a:cs typeface="Arial" pitchFamily="34" charset="0"/>
              </a:rPr>
              <a:t>The Elements of the Reform </a:t>
            </a:r>
            <a:r>
              <a:rPr lang="en-GB" sz="3600" dirty="0" smtClean="0">
                <a:latin typeface="Arial" pitchFamily="34" charset="0"/>
                <a:cs typeface="Arial" pitchFamily="34" charset="0"/>
              </a:rPr>
              <a:t>(cont.)</a:t>
            </a:r>
            <a:r>
              <a:rPr lang="en-US" sz="3600" dirty="0" smtClean="0">
                <a:latin typeface="Arial" pitchFamily="34" charset="0"/>
                <a:cs typeface="Arial" pitchFamily="34" charset="0"/>
              </a:rPr>
              <a:t>	</a:t>
            </a:r>
            <a:br>
              <a:rPr lang="en-US" sz="3600" dirty="0" smtClean="0">
                <a:latin typeface="Arial" pitchFamily="34" charset="0"/>
                <a:cs typeface="Arial" pitchFamily="34" charset="0"/>
              </a:rPr>
            </a:br>
            <a:endParaRPr lang="fi-FI" sz="3600" dirty="0">
              <a:latin typeface="Arial" pitchFamily="34" charset="0"/>
              <a:cs typeface="Arial" pitchFamily="34" charset="0"/>
            </a:endParaRPr>
          </a:p>
        </p:txBody>
      </p:sp>
      <p:sp>
        <p:nvSpPr>
          <p:cNvPr id="5" name="Dian numeron paikkamerkki 4"/>
          <p:cNvSpPr>
            <a:spLocks noGrp="1"/>
          </p:cNvSpPr>
          <p:nvPr>
            <p:ph type="sldNum" sz="quarter" idx="12"/>
          </p:nvPr>
        </p:nvSpPr>
        <p:spPr/>
        <p:txBody>
          <a:bodyPr/>
          <a:lstStyle/>
          <a:p>
            <a:fld id="{7A293E77-8272-4FF7-AAA7-FD8480C8E20E}" type="slidenum">
              <a:rPr lang="fi-FI" smtClean="0"/>
              <a:pPr/>
              <a:t>14</a:t>
            </a:fld>
            <a:endParaRPr lang="fi-FI"/>
          </a:p>
        </p:txBody>
      </p:sp>
      <p:sp>
        <p:nvSpPr>
          <p:cNvPr id="6" name="Alatunnisteen paikkamerkki 5"/>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a:bodyPr>
          <a:lstStyle/>
          <a:p>
            <a:pPr marL="457200" indent="-457200">
              <a:buNone/>
            </a:pPr>
            <a:r>
              <a:rPr lang="en-GB" sz="1800" b="1" dirty="0" smtClean="0"/>
              <a:t>4.2 </a:t>
            </a:r>
            <a:r>
              <a:rPr lang="en-GB" sz="2000" b="1" u="sng" dirty="0" smtClean="0">
                <a:latin typeface="Arial" pitchFamily="34" charset="0"/>
                <a:cs typeface="Arial" pitchFamily="34" charset="0"/>
              </a:rPr>
              <a:t>The licence for managing a university of applied sciences in   2014 </a:t>
            </a:r>
          </a:p>
          <a:p>
            <a:pPr indent="0">
              <a:spcBef>
                <a:spcPts val="1200"/>
              </a:spcBef>
              <a:buNone/>
            </a:pPr>
            <a:r>
              <a:rPr lang="en-GB" sz="2000" dirty="0" smtClean="0">
                <a:latin typeface="Arial" pitchFamily="34" charset="0"/>
                <a:cs typeface="Arial" pitchFamily="34" charset="0"/>
              </a:rPr>
              <a:t>From 2014 (January 1</a:t>
            </a:r>
            <a:r>
              <a:rPr lang="en-GB" sz="2000" baseline="30000" dirty="0" smtClean="0">
                <a:latin typeface="Arial" pitchFamily="34" charset="0"/>
                <a:cs typeface="Arial" pitchFamily="34" charset="0"/>
              </a:rPr>
              <a:t>st</a:t>
            </a:r>
            <a:r>
              <a:rPr lang="en-GB" sz="2000" dirty="0" smtClean="0">
                <a:latin typeface="Arial" pitchFamily="34" charset="0"/>
                <a:cs typeface="Arial" pitchFamily="34" charset="0"/>
              </a:rPr>
              <a:t>), under the new act, a license for managing an university of applied sciences was granted to a private organization, </a:t>
            </a:r>
            <a:r>
              <a:rPr lang="en-GB" sz="2000" b="1" dirty="0" smtClean="0">
                <a:latin typeface="Arial" pitchFamily="34" charset="0"/>
                <a:cs typeface="Arial" pitchFamily="34" charset="0"/>
              </a:rPr>
              <a:t>a registered Finnish limited company</a:t>
            </a:r>
            <a:r>
              <a:rPr lang="en-GB" sz="2000" dirty="0" smtClean="0">
                <a:latin typeface="Arial" pitchFamily="34" charset="0"/>
                <a:cs typeface="Arial" pitchFamily="34" charset="0"/>
              </a:rPr>
              <a:t>, (where stakeholders can be several kind of organisations), regional municipalities, cities, joint municipal federations, universities or several kinds of associations (chamber of commerce).</a:t>
            </a:r>
          </a:p>
          <a:p>
            <a:pPr indent="0">
              <a:spcBef>
                <a:spcPts val="1200"/>
              </a:spcBef>
              <a:buNone/>
            </a:pPr>
            <a:r>
              <a:rPr lang="en-GB" sz="2000" dirty="0" smtClean="0">
                <a:latin typeface="Arial" pitchFamily="34" charset="0"/>
                <a:cs typeface="Arial" pitchFamily="34" charset="0"/>
              </a:rPr>
              <a:t>The board members are representatives of regional business communities and come from outside the university of applied sciences, also members of the staff and members of the students. In the future each field of education should need representation on the board.</a:t>
            </a:r>
          </a:p>
        </p:txBody>
      </p:sp>
      <p:sp>
        <p:nvSpPr>
          <p:cNvPr id="2" name="Otsikko 1"/>
          <p:cNvSpPr>
            <a:spLocks noGrp="1"/>
          </p:cNvSpPr>
          <p:nvPr>
            <p:ph type="title"/>
          </p:nvPr>
        </p:nvSpPr>
        <p:spPr>
          <a:xfrm>
            <a:off x="539552" y="188640"/>
            <a:ext cx="8291264" cy="1151564"/>
          </a:xfrm>
          <a:solidFill>
            <a:schemeClr val="accent1">
              <a:lumMod val="20000"/>
              <a:lumOff val="80000"/>
            </a:schemeClr>
          </a:solidFill>
        </p:spPr>
        <p:txBody>
          <a:bodyPr>
            <a:normAutofit/>
          </a:bodyPr>
          <a:lstStyle/>
          <a:p>
            <a:r>
              <a:rPr lang="en-GB" sz="3200" b="1" dirty="0" smtClean="0">
                <a:latin typeface="Arial" pitchFamily="34" charset="0"/>
                <a:cs typeface="Arial" pitchFamily="34" charset="0"/>
              </a:rPr>
              <a:t>The Elements of the Reform</a:t>
            </a:r>
            <a:r>
              <a:rPr lang="en-GB" sz="3200" dirty="0" smtClean="0">
                <a:latin typeface="Arial" pitchFamily="34" charset="0"/>
                <a:cs typeface="Arial" pitchFamily="34" charset="0"/>
              </a:rPr>
              <a:t> (cont.)  </a:t>
            </a:r>
            <a:endParaRPr lang="en-GB" sz="3200"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15</a:t>
            </a:fld>
            <a:endParaRPr lang="fi-FI"/>
          </a:p>
        </p:txBody>
      </p:sp>
      <p:sp>
        <p:nvSpPr>
          <p:cNvPr id="5" name="Alatunnisteen paikkamerkki 4"/>
          <p:cNvSpPr>
            <a:spLocks noGrp="1"/>
          </p:cNvSpPr>
          <p:nvPr>
            <p:ph type="ftr" sz="quarter" idx="11"/>
          </p:nvPr>
        </p:nvSpPr>
        <p:spPr/>
        <p:txBody>
          <a:bodyPr/>
          <a:lstStyle/>
          <a:p>
            <a:r>
              <a:rPr lang="fi-FI" dirty="0" smtClean="0"/>
              <a:t>Marja-Liisa Tenhunen </a:t>
            </a:r>
            <a:r>
              <a:rPr lang="fi-FI" dirty="0" err="1" smtClean="0"/>
              <a:t>PhD</a:t>
            </a:r>
            <a:r>
              <a:rPr lang="fi-FI" dirty="0" smtClean="0"/>
              <a:t>(Econ.)</a:t>
            </a:r>
            <a:endParaRPr lang="fi-FI"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pPr>
              <a:buNone/>
            </a:pPr>
            <a:r>
              <a:rPr lang="en-GB" sz="2800" dirty="0" smtClean="0">
                <a:latin typeface="Arial" pitchFamily="34" charset="0"/>
                <a:cs typeface="Arial" pitchFamily="34" charset="0"/>
              </a:rPr>
              <a:t>   Before the above process all universities of applied sciences made in September 2013 an application for the future -  </a:t>
            </a:r>
            <a:r>
              <a:rPr lang="en-GB" sz="2800" b="1" dirty="0" smtClean="0">
                <a:latin typeface="Arial" pitchFamily="34" charset="0"/>
                <a:cs typeface="Arial" pitchFamily="34" charset="0"/>
              </a:rPr>
              <a:t>to get the license for managing</a:t>
            </a:r>
            <a:r>
              <a:rPr lang="en-GB" sz="2800" dirty="0" smtClean="0">
                <a:latin typeface="Arial" pitchFamily="34" charset="0"/>
                <a:cs typeface="Arial" pitchFamily="34" charset="0"/>
              </a:rPr>
              <a:t> an university of applied sciences. The government accepted all applications and all universities of applied sciences </a:t>
            </a:r>
            <a:r>
              <a:rPr lang="en-GB" sz="2800" b="1" dirty="0" smtClean="0">
                <a:latin typeface="Arial" pitchFamily="34" charset="0"/>
                <a:cs typeface="Arial" pitchFamily="34" charset="0"/>
              </a:rPr>
              <a:t>got the licence </a:t>
            </a:r>
            <a:r>
              <a:rPr lang="en-GB" sz="2800" dirty="0" smtClean="0">
                <a:latin typeface="Arial" pitchFamily="34" charset="0"/>
                <a:cs typeface="Arial" pitchFamily="34" charset="0"/>
              </a:rPr>
              <a:t>but many of them got a  shorter or longer list of developing areas, for ex </a:t>
            </a:r>
            <a:r>
              <a:rPr lang="en-GB" sz="2800" dirty="0" err="1" smtClean="0">
                <a:latin typeface="Arial" pitchFamily="34" charset="0"/>
                <a:cs typeface="Arial" pitchFamily="34" charset="0"/>
              </a:rPr>
              <a:t>cample</a:t>
            </a:r>
            <a:r>
              <a:rPr lang="en-GB" sz="2800" dirty="0" smtClean="0">
                <a:latin typeface="Arial" pitchFamily="34" charset="0"/>
                <a:cs typeface="Arial" pitchFamily="34" charset="0"/>
              </a:rPr>
              <a:t> to develop totally a new strategy. Dead line is 2017 January 1th.</a:t>
            </a:r>
            <a:endParaRPr lang="fi-FI" dirty="0"/>
          </a:p>
        </p:txBody>
      </p:sp>
      <p:sp>
        <p:nvSpPr>
          <p:cNvPr id="3" name="Alatunnisteen paikkamerkki 2"/>
          <p:cNvSpPr>
            <a:spLocks noGrp="1"/>
          </p:cNvSpPr>
          <p:nvPr>
            <p:ph type="ftr" sz="quarter" idx="11"/>
          </p:nvPr>
        </p:nvSpPr>
        <p:spPr/>
        <p:txBody>
          <a:bodyPr/>
          <a:lstStyle/>
          <a:p>
            <a:r>
              <a:rPr lang="fi-FI" dirty="0" smtClean="0"/>
              <a:t>Marja-Liisa Tenhunen </a:t>
            </a:r>
            <a:r>
              <a:rPr lang="fi-FI" dirty="0" err="1" smtClean="0"/>
              <a:t>PhD</a:t>
            </a:r>
            <a:r>
              <a:rPr lang="fi-FI" dirty="0" smtClean="0"/>
              <a:t>(Econ.)</a:t>
            </a:r>
            <a:endParaRPr lang="fi-FI" dirty="0"/>
          </a:p>
        </p:txBody>
      </p:sp>
      <p:sp>
        <p:nvSpPr>
          <p:cNvPr id="4" name="Dian numeron paikkamerkki 3"/>
          <p:cNvSpPr>
            <a:spLocks noGrp="1"/>
          </p:cNvSpPr>
          <p:nvPr>
            <p:ph type="sldNum" sz="quarter" idx="12"/>
          </p:nvPr>
        </p:nvSpPr>
        <p:spPr/>
        <p:txBody>
          <a:bodyPr/>
          <a:lstStyle/>
          <a:p>
            <a:fld id="{7A293E77-8272-4FF7-AAA7-FD8480C8E20E}" type="slidenum">
              <a:rPr lang="fi-FI" smtClean="0"/>
              <a:pPr/>
              <a:t>16</a:t>
            </a:fld>
            <a:endParaRPr lang="fi-FI"/>
          </a:p>
        </p:txBody>
      </p:sp>
      <p:sp>
        <p:nvSpPr>
          <p:cNvPr id="5" name="Otsikko 4"/>
          <p:cNvSpPr>
            <a:spLocks noGrp="1"/>
          </p:cNvSpPr>
          <p:nvPr>
            <p:ph type="title"/>
          </p:nvPr>
        </p:nvSpPr>
        <p:spPr>
          <a:xfrm>
            <a:off x="457200" y="274638"/>
            <a:ext cx="8229600" cy="994122"/>
          </a:xfrm>
          <a:solidFill>
            <a:schemeClr val="accent1">
              <a:lumMod val="20000"/>
              <a:lumOff val="80000"/>
            </a:schemeClr>
          </a:solidFill>
        </p:spPr>
        <p:txBody>
          <a:bodyPr>
            <a:normAutofit/>
          </a:bodyPr>
          <a:lstStyle/>
          <a:p>
            <a:r>
              <a:rPr lang="en-GB" sz="3200" dirty="0" smtClean="0">
                <a:latin typeface="Arial" pitchFamily="34" charset="0"/>
                <a:cs typeface="Arial" pitchFamily="34" charset="0"/>
              </a:rPr>
              <a:t>The Elements of the Reform (cont.)</a:t>
            </a:r>
            <a:endParaRPr lang="fi-FI"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fontScale="92500" lnSpcReduction="20000"/>
          </a:bodyPr>
          <a:lstStyle/>
          <a:p>
            <a:pPr marL="514800" indent="-514800">
              <a:spcBef>
                <a:spcPts val="1200"/>
              </a:spcBef>
              <a:buFont typeface="+mj-lt"/>
              <a:buAutoNum type="arabicPeriod" startAt="5"/>
            </a:pPr>
            <a:r>
              <a:rPr lang="en-GB" sz="2800" b="1" dirty="0" smtClean="0">
                <a:latin typeface="Arial" pitchFamily="34" charset="0"/>
                <a:cs typeface="Arial" pitchFamily="34" charset="0"/>
              </a:rPr>
              <a:t>Funding</a:t>
            </a:r>
          </a:p>
          <a:p>
            <a:pPr>
              <a:spcBef>
                <a:spcPts val="1200"/>
              </a:spcBef>
              <a:buNone/>
            </a:pPr>
            <a:r>
              <a:rPr lang="en-GB" sz="2800" dirty="0" smtClean="0">
                <a:latin typeface="Arial" pitchFamily="34" charset="0"/>
                <a:cs typeface="Arial" pitchFamily="34" charset="0"/>
              </a:rPr>
              <a:t>	The new act was passed in the fall 2013.</a:t>
            </a:r>
          </a:p>
          <a:p>
            <a:pPr>
              <a:spcBef>
                <a:spcPts val="1200"/>
              </a:spcBef>
              <a:buNone/>
            </a:pPr>
            <a:r>
              <a:rPr lang="en-GB" sz="2800" dirty="0" smtClean="0">
                <a:latin typeface="Arial" pitchFamily="34" charset="0"/>
                <a:cs typeface="Arial" pitchFamily="34" charset="0"/>
              </a:rPr>
              <a:t>	The funding system is based on the quality and  the results of the university of applied sciences.</a:t>
            </a:r>
          </a:p>
          <a:p>
            <a:pPr>
              <a:spcBef>
                <a:spcPts val="1200"/>
              </a:spcBef>
              <a:buNone/>
            </a:pPr>
            <a:r>
              <a:rPr lang="en-GB" sz="2800" dirty="0" smtClean="0">
                <a:latin typeface="Arial" pitchFamily="34" charset="0"/>
                <a:cs typeface="Arial" pitchFamily="34" charset="0"/>
              </a:rPr>
              <a:t>   </a:t>
            </a:r>
            <a:r>
              <a:rPr lang="en-GB" sz="2800" dirty="0" smtClean="0">
                <a:solidFill>
                  <a:srgbClr val="002060"/>
                </a:solidFill>
                <a:latin typeface="Arial" pitchFamily="34" charset="0"/>
                <a:cs typeface="Arial" pitchFamily="34" charset="0"/>
              </a:rPr>
              <a:t> </a:t>
            </a:r>
            <a:r>
              <a:rPr lang="en-GB" sz="2800" dirty="0" smtClean="0">
                <a:latin typeface="Arial" pitchFamily="34" charset="0"/>
                <a:cs typeface="Arial" pitchFamily="34" charset="0"/>
              </a:rPr>
              <a:t>Indicators are:</a:t>
            </a:r>
          </a:p>
          <a:p>
            <a:pPr>
              <a:spcBef>
                <a:spcPts val="1200"/>
              </a:spcBef>
              <a:buNone/>
            </a:pPr>
            <a:r>
              <a:rPr lang="en-GB" sz="2800" dirty="0" smtClean="0">
                <a:latin typeface="Arial" pitchFamily="34" charset="0"/>
                <a:cs typeface="Arial" pitchFamily="34" charset="0"/>
              </a:rPr>
              <a:t>	  1. Education (Degrees)            85 %</a:t>
            </a:r>
          </a:p>
          <a:p>
            <a:pPr>
              <a:spcBef>
                <a:spcPts val="0"/>
              </a:spcBef>
              <a:buNone/>
            </a:pPr>
            <a:r>
              <a:rPr lang="en-GB" sz="2800" dirty="0" smtClean="0">
                <a:latin typeface="Arial" pitchFamily="34" charset="0"/>
                <a:cs typeface="Arial" pitchFamily="34" charset="0"/>
              </a:rPr>
              <a:t>	  2. Research and development 15 %</a:t>
            </a:r>
          </a:p>
          <a:p>
            <a:pPr>
              <a:spcBef>
                <a:spcPts val="0"/>
              </a:spcBef>
              <a:buNone/>
            </a:pPr>
            <a:r>
              <a:rPr lang="en-GB" sz="2800" dirty="0" smtClean="0">
                <a:latin typeface="Arial" pitchFamily="34" charset="0"/>
                <a:cs typeface="Arial" pitchFamily="34" charset="0"/>
              </a:rPr>
              <a:t>   </a:t>
            </a:r>
          </a:p>
          <a:p>
            <a:pPr>
              <a:spcBef>
                <a:spcPts val="0"/>
              </a:spcBef>
              <a:buNone/>
            </a:pPr>
            <a:r>
              <a:rPr lang="en-GB" sz="2800" dirty="0" smtClean="0">
                <a:latin typeface="Arial" pitchFamily="34" charset="0"/>
                <a:cs typeface="Arial" pitchFamily="34" charset="0"/>
              </a:rPr>
              <a:t>   Inside of these indicators are many smaller                        indicators.          		</a:t>
            </a:r>
          </a:p>
          <a:p>
            <a:pPr>
              <a:spcBef>
                <a:spcPts val="0"/>
              </a:spcBef>
              <a:buNone/>
            </a:pPr>
            <a:r>
              <a:rPr lang="en-GB" sz="2800" dirty="0" smtClean="0">
                <a:latin typeface="Arial" pitchFamily="34" charset="0"/>
                <a:cs typeface="Arial" pitchFamily="34" charset="0"/>
              </a:rPr>
              <a:t>	                             	</a:t>
            </a:r>
          </a:p>
          <a:p>
            <a:pPr>
              <a:buNone/>
            </a:pPr>
            <a:endParaRPr lang="fi-FI" sz="2000" dirty="0"/>
          </a:p>
        </p:txBody>
      </p:sp>
      <p:sp>
        <p:nvSpPr>
          <p:cNvPr id="2" name="Otsikko 1"/>
          <p:cNvSpPr>
            <a:spLocks noGrp="1"/>
          </p:cNvSpPr>
          <p:nvPr>
            <p:ph type="title"/>
          </p:nvPr>
        </p:nvSpPr>
        <p:spPr>
          <a:xfrm>
            <a:off x="457200" y="274638"/>
            <a:ext cx="8229600" cy="922114"/>
          </a:xfrm>
          <a:solidFill>
            <a:schemeClr val="accent1">
              <a:lumMod val="20000"/>
              <a:lumOff val="80000"/>
            </a:schemeClr>
          </a:solidFill>
        </p:spPr>
        <p:txBody>
          <a:bodyPr>
            <a:normAutofit/>
          </a:bodyPr>
          <a:lstStyle/>
          <a:p>
            <a:r>
              <a:rPr lang="en-GB" sz="3200" b="1" dirty="0" smtClean="0">
                <a:latin typeface="Arial" pitchFamily="34" charset="0"/>
                <a:cs typeface="Arial" pitchFamily="34" charset="0"/>
              </a:rPr>
              <a:t>The Elements of the Reform</a:t>
            </a:r>
            <a:r>
              <a:rPr lang="en-GB" sz="3200" dirty="0" smtClean="0">
                <a:latin typeface="Arial" pitchFamily="34" charset="0"/>
                <a:cs typeface="Arial" pitchFamily="34" charset="0"/>
              </a:rPr>
              <a:t> (cont.) </a:t>
            </a:r>
            <a:endParaRPr lang="en-GB" sz="3200"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17</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a:bodyPr>
          <a:lstStyle/>
          <a:p>
            <a:pPr>
              <a:buNone/>
            </a:pPr>
            <a:r>
              <a:rPr lang="en-US" sz="2200" dirty="0" smtClean="0"/>
              <a:t>	</a:t>
            </a:r>
            <a:r>
              <a:rPr lang="en-US" sz="3200" dirty="0" smtClean="0">
                <a:latin typeface="Arial" pitchFamily="34" charset="0"/>
                <a:cs typeface="Arial" pitchFamily="34" charset="0"/>
              </a:rPr>
              <a:t>The reform </a:t>
            </a:r>
            <a:r>
              <a:rPr lang="en-US" sz="3200" dirty="0">
                <a:latin typeface="Arial" pitchFamily="34" charset="0"/>
                <a:cs typeface="Arial" pitchFamily="34" charset="0"/>
              </a:rPr>
              <a:t>will lead to increased </a:t>
            </a:r>
            <a:r>
              <a:rPr lang="en-US" sz="3200" dirty="0" smtClean="0">
                <a:latin typeface="Arial" pitchFamily="34" charset="0"/>
                <a:cs typeface="Arial" pitchFamily="34" charset="0"/>
              </a:rPr>
              <a:t>autonomy for universities of applied sciences, which </a:t>
            </a:r>
            <a:r>
              <a:rPr lang="en-US" sz="3200" dirty="0">
                <a:latin typeface="Arial" pitchFamily="34" charset="0"/>
                <a:cs typeface="Arial" pitchFamily="34" charset="0"/>
              </a:rPr>
              <a:t>will be afforded legal status in their own right, and will have </a:t>
            </a:r>
            <a:r>
              <a:rPr lang="en-US" sz="3200" dirty="0" smtClean="0">
                <a:latin typeface="Arial" pitchFamily="34" charset="0"/>
                <a:cs typeface="Arial" pitchFamily="34" charset="0"/>
              </a:rPr>
              <a:t>much increased </a:t>
            </a:r>
            <a:r>
              <a:rPr lang="en-US" sz="3200" dirty="0">
                <a:latin typeface="Arial" pitchFamily="34" charset="0"/>
                <a:cs typeface="Arial" pitchFamily="34" charset="0"/>
              </a:rPr>
              <a:t>financial freedom. Governance and authority relationships </a:t>
            </a:r>
            <a:r>
              <a:rPr lang="en-US" sz="3200" dirty="0" smtClean="0">
                <a:latin typeface="Arial" pitchFamily="34" charset="0"/>
                <a:cs typeface="Arial" pitchFamily="34" charset="0"/>
              </a:rPr>
              <a:t>will change</a:t>
            </a:r>
            <a:r>
              <a:rPr lang="en-US" sz="3200" dirty="0">
                <a:latin typeface="Arial" pitchFamily="34" charset="0"/>
                <a:cs typeface="Arial" pitchFamily="34" charset="0"/>
              </a:rPr>
              <a:t>, both between </a:t>
            </a:r>
            <a:r>
              <a:rPr lang="en-US" sz="3200" dirty="0" smtClean="0">
                <a:latin typeface="Arial" pitchFamily="34" charset="0"/>
                <a:cs typeface="Arial" pitchFamily="34" charset="0"/>
              </a:rPr>
              <a:t>universities of applied sciences and </a:t>
            </a:r>
            <a:r>
              <a:rPr lang="en-US" sz="3200" dirty="0">
                <a:latin typeface="Arial" pitchFamily="34" charset="0"/>
                <a:cs typeface="Arial" pitchFamily="34" charset="0"/>
              </a:rPr>
              <a:t>the government, and </a:t>
            </a:r>
            <a:r>
              <a:rPr lang="en-US" sz="3200" dirty="0" smtClean="0">
                <a:latin typeface="Arial" pitchFamily="34" charset="0"/>
                <a:cs typeface="Arial" pitchFamily="34" charset="0"/>
              </a:rPr>
              <a:t>within of universities of applied sciences. </a:t>
            </a:r>
            <a:endParaRPr lang="fi-FI" sz="3200" dirty="0">
              <a:latin typeface="Arial" pitchFamily="34" charset="0"/>
              <a:cs typeface="Arial" pitchFamily="34" charset="0"/>
            </a:endParaRPr>
          </a:p>
        </p:txBody>
      </p:sp>
      <p:sp>
        <p:nvSpPr>
          <p:cNvPr id="2" name="Otsikko 1"/>
          <p:cNvSpPr>
            <a:spLocks noGrp="1"/>
          </p:cNvSpPr>
          <p:nvPr>
            <p:ph type="title"/>
          </p:nvPr>
        </p:nvSpPr>
        <p:spPr>
          <a:xfrm>
            <a:off x="457200" y="274638"/>
            <a:ext cx="8229600" cy="922114"/>
          </a:xfrm>
          <a:solidFill>
            <a:schemeClr val="accent1">
              <a:lumMod val="20000"/>
              <a:lumOff val="80000"/>
            </a:schemeClr>
          </a:solidFill>
        </p:spPr>
        <p:txBody>
          <a:bodyPr>
            <a:normAutofit/>
          </a:bodyPr>
          <a:lstStyle/>
          <a:p>
            <a:r>
              <a:rPr lang="en-GB" sz="3200" b="1" dirty="0" smtClean="0">
                <a:latin typeface="Arial" pitchFamily="34" charset="0"/>
                <a:cs typeface="Arial" pitchFamily="34" charset="0"/>
              </a:rPr>
              <a:t>Conclusion</a:t>
            </a:r>
            <a:endParaRPr lang="en-GB" sz="3200" b="1"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18</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a:bodyPr>
          <a:lstStyle/>
          <a:p>
            <a:pPr>
              <a:buNone/>
            </a:pPr>
            <a:r>
              <a:rPr lang="en-US" sz="2200" dirty="0" smtClean="0"/>
              <a:t>  </a:t>
            </a:r>
          </a:p>
          <a:p>
            <a:pPr>
              <a:buNone/>
            </a:pPr>
            <a:r>
              <a:rPr lang="en-US" sz="2200" dirty="0" smtClean="0"/>
              <a:t>   </a:t>
            </a:r>
            <a:r>
              <a:rPr lang="en-US" sz="2800" dirty="0" smtClean="0">
                <a:latin typeface="Arial" pitchFamily="34" charset="0"/>
                <a:cs typeface="Arial" pitchFamily="34" charset="0"/>
              </a:rPr>
              <a:t>From </a:t>
            </a:r>
            <a:r>
              <a:rPr lang="en-US" sz="2800" dirty="0">
                <a:latin typeface="Arial" pitchFamily="34" charset="0"/>
                <a:cs typeface="Arial" pitchFamily="34" charset="0"/>
              </a:rPr>
              <a:t>the legal perspective, the major change </a:t>
            </a:r>
            <a:r>
              <a:rPr lang="en-US" sz="2800" dirty="0" smtClean="0">
                <a:latin typeface="Arial" pitchFamily="34" charset="0"/>
                <a:cs typeface="Arial" pitchFamily="34" charset="0"/>
              </a:rPr>
              <a:t>has been when all universities of applied sciences will be </a:t>
            </a:r>
            <a:r>
              <a:rPr lang="en-US" sz="2800" b="1" dirty="0" smtClean="0">
                <a:latin typeface="Arial" pitchFamily="34" charset="0"/>
                <a:cs typeface="Arial" pitchFamily="34" charset="0"/>
              </a:rPr>
              <a:t>registered Finnish limited companies.</a:t>
            </a:r>
            <a:endParaRPr lang="en-US" sz="2800" dirty="0" smtClean="0">
              <a:latin typeface="Arial" pitchFamily="34" charset="0"/>
              <a:cs typeface="Arial" pitchFamily="34" charset="0"/>
            </a:endParaRPr>
          </a:p>
          <a:p>
            <a:pPr>
              <a:buNone/>
            </a:pPr>
            <a:r>
              <a:rPr lang="en-US" sz="2800" dirty="0" smtClean="0">
                <a:latin typeface="Arial" pitchFamily="34" charset="0"/>
                <a:cs typeface="Arial" pitchFamily="34" charset="0"/>
              </a:rPr>
              <a:t>   </a:t>
            </a:r>
          </a:p>
          <a:p>
            <a:pPr>
              <a:buNone/>
            </a:pPr>
            <a:r>
              <a:rPr lang="en-US" dirty="0" smtClean="0"/>
              <a:t>    </a:t>
            </a:r>
            <a:endParaRPr lang="fi-FI" dirty="0"/>
          </a:p>
        </p:txBody>
      </p:sp>
      <p:sp>
        <p:nvSpPr>
          <p:cNvPr id="2" name="Otsikko 1"/>
          <p:cNvSpPr>
            <a:spLocks noGrp="1"/>
          </p:cNvSpPr>
          <p:nvPr>
            <p:ph type="title"/>
          </p:nvPr>
        </p:nvSpPr>
        <p:spPr>
          <a:xfrm>
            <a:off x="467544" y="332656"/>
            <a:ext cx="8229600" cy="936104"/>
          </a:xfrm>
          <a:solidFill>
            <a:schemeClr val="accent1">
              <a:lumMod val="20000"/>
              <a:lumOff val="80000"/>
            </a:schemeClr>
          </a:solidFill>
        </p:spPr>
        <p:txBody>
          <a:bodyPr>
            <a:normAutofit/>
          </a:bodyPr>
          <a:lstStyle/>
          <a:p>
            <a:r>
              <a:rPr lang="en-GB" sz="3200" b="1" dirty="0" smtClean="0">
                <a:latin typeface="Arial" pitchFamily="34" charset="0"/>
                <a:cs typeface="Arial" pitchFamily="34" charset="0"/>
              </a:rPr>
              <a:t>Conclusion </a:t>
            </a:r>
            <a:r>
              <a:rPr lang="en-GB" sz="3200" dirty="0" smtClean="0">
                <a:latin typeface="Arial" pitchFamily="34" charset="0"/>
                <a:cs typeface="Arial" pitchFamily="34" charset="0"/>
              </a:rPr>
              <a:t>(cont.)</a:t>
            </a:r>
            <a:endParaRPr lang="en-GB" sz="3200"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19</a:t>
            </a:fld>
            <a:endParaRPr lang="fi-FI"/>
          </a:p>
        </p:txBody>
      </p:sp>
      <p:sp>
        <p:nvSpPr>
          <p:cNvPr id="5" name="Alatunnisteen paikkamerkki 4"/>
          <p:cNvSpPr>
            <a:spLocks noGrp="1"/>
          </p:cNvSpPr>
          <p:nvPr>
            <p:ph type="ftr" sz="quarter" idx="11"/>
          </p:nvPr>
        </p:nvSpPr>
        <p:spPr/>
        <p:txBody>
          <a:bodyPr/>
          <a:lstStyle/>
          <a:p>
            <a:r>
              <a:rPr lang="fi-FI" dirty="0" smtClean="0"/>
              <a:t>Marja-Liisa Tenhunen </a:t>
            </a:r>
            <a:r>
              <a:rPr lang="fi-FI" dirty="0" err="1" smtClean="0"/>
              <a:t>PhD</a:t>
            </a:r>
            <a:r>
              <a:rPr lang="fi-FI" dirty="0" smtClean="0"/>
              <a:t>(Econ.)</a:t>
            </a:r>
            <a:endParaRPr lang="fi-FI"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395536" y="980728"/>
            <a:ext cx="8229600" cy="5544616"/>
          </a:xfrm>
        </p:spPr>
        <p:txBody>
          <a:bodyPr>
            <a:normAutofit fontScale="32500" lnSpcReduction="20000"/>
          </a:bodyPr>
          <a:lstStyle/>
          <a:p>
            <a:pPr>
              <a:lnSpc>
                <a:spcPct val="120000"/>
              </a:lnSpc>
              <a:spcBef>
                <a:spcPts val="1200"/>
              </a:spcBef>
              <a:buNone/>
            </a:pPr>
            <a:r>
              <a:rPr lang="en-US" b="1" dirty="0" smtClean="0"/>
              <a:t>	 </a:t>
            </a:r>
          </a:p>
          <a:p>
            <a:pPr>
              <a:lnSpc>
                <a:spcPct val="120000"/>
              </a:lnSpc>
              <a:spcBef>
                <a:spcPts val="1200"/>
              </a:spcBef>
              <a:buNone/>
            </a:pPr>
            <a:r>
              <a:rPr lang="en-US" sz="8600" b="1" dirty="0" smtClean="0">
                <a:latin typeface="Arial" pitchFamily="34" charset="0"/>
                <a:cs typeface="Arial" pitchFamily="34" charset="0"/>
              </a:rPr>
              <a:t>   </a:t>
            </a:r>
            <a:r>
              <a:rPr lang="en-US" sz="8600" dirty="0" smtClean="0">
                <a:latin typeface="Arial" pitchFamily="34" charset="0"/>
                <a:cs typeface="Arial" pitchFamily="34" charset="0"/>
              </a:rPr>
              <a:t>At the end of the first decade of the 21st century, the Finnish higher education system is based on a binary model. It comprises of universities and universities of applied sciences (polytechnics) under the auspices of the Ministry of Education and Culture. In 2013, universities and universities of applied sciences had about 169 000 and 138 900 enrolled students respectively.</a:t>
            </a:r>
          </a:p>
          <a:p>
            <a:pPr>
              <a:lnSpc>
                <a:spcPct val="120000"/>
              </a:lnSpc>
              <a:spcBef>
                <a:spcPts val="1200"/>
              </a:spcBef>
              <a:buNone/>
            </a:pPr>
            <a:r>
              <a:rPr lang="en-US" sz="8600" dirty="0" smtClean="0">
                <a:latin typeface="Arial" pitchFamily="34" charset="0"/>
                <a:cs typeface="Arial" pitchFamily="34" charset="0"/>
              </a:rPr>
              <a:t>	</a:t>
            </a:r>
            <a:endParaRPr lang="fi-FI" sz="8600" dirty="0">
              <a:latin typeface="Arial" pitchFamily="34" charset="0"/>
              <a:cs typeface="Arial" pitchFamily="34" charset="0"/>
            </a:endParaRPr>
          </a:p>
        </p:txBody>
      </p:sp>
      <p:sp>
        <p:nvSpPr>
          <p:cNvPr id="2" name="Otsikko 1"/>
          <p:cNvSpPr>
            <a:spLocks noGrp="1"/>
          </p:cNvSpPr>
          <p:nvPr>
            <p:ph type="title"/>
          </p:nvPr>
        </p:nvSpPr>
        <p:spPr>
          <a:xfrm>
            <a:off x="457200" y="274638"/>
            <a:ext cx="8219256" cy="778098"/>
          </a:xfrm>
          <a:solidFill>
            <a:schemeClr val="accent1">
              <a:lumMod val="20000"/>
              <a:lumOff val="80000"/>
            </a:schemeClr>
          </a:solidFill>
        </p:spPr>
        <p:txBody>
          <a:bodyPr>
            <a:noAutofit/>
          </a:bodyPr>
          <a:lstStyle/>
          <a:p>
            <a:pPr>
              <a:lnSpc>
                <a:spcPct val="120000"/>
              </a:lnSpc>
              <a:spcBef>
                <a:spcPts val="1200"/>
              </a:spcBef>
            </a:pPr>
            <a:r>
              <a:rPr lang="fi-FI" sz="3600" dirty="0" smtClean="0">
                <a:latin typeface="Arial" pitchFamily="34" charset="0"/>
                <a:cs typeface="Arial" pitchFamily="34" charset="0"/>
              </a:rPr>
              <a:t>  The </a:t>
            </a:r>
            <a:r>
              <a:rPr lang="fi-FI" sz="3600" dirty="0" err="1" smtClean="0">
                <a:latin typeface="Arial" pitchFamily="34" charset="0"/>
                <a:cs typeface="Arial" pitchFamily="34" charset="0"/>
              </a:rPr>
              <a:t>Background</a:t>
            </a:r>
            <a:endParaRPr lang="fi-FI" sz="3600"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2</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67544" y="1196752"/>
            <a:ext cx="8229600" cy="5256584"/>
          </a:xfrm>
        </p:spPr>
        <p:txBody>
          <a:bodyPr>
            <a:normAutofit fontScale="85000" lnSpcReduction="20000"/>
          </a:bodyPr>
          <a:lstStyle/>
          <a:p>
            <a:pPr>
              <a:lnSpc>
                <a:spcPct val="120000"/>
              </a:lnSpc>
              <a:spcBef>
                <a:spcPts val="1200"/>
              </a:spcBef>
              <a:buNone/>
            </a:pPr>
            <a:r>
              <a:rPr lang="fi-FI" i="1" dirty="0" smtClean="0"/>
              <a:t>	</a:t>
            </a:r>
            <a:r>
              <a:rPr lang="en-US" sz="2800" dirty="0" smtClean="0">
                <a:latin typeface="Arial" pitchFamily="34" charset="0"/>
                <a:cs typeface="Arial" pitchFamily="34" charset="0"/>
              </a:rPr>
              <a:t>There </a:t>
            </a:r>
            <a:r>
              <a:rPr lang="en-US" sz="2800" dirty="0">
                <a:latin typeface="Arial" pitchFamily="34" charset="0"/>
                <a:cs typeface="Arial" pitchFamily="34" charset="0"/>
              </a:rPr>
              <a:t>are few other sources of funding beyond those that can be </a:t>
            </a:r>
            <a:r>
              <a:rPr lang="en-US" sz="2800" dirty="0" smtClean="0">
                <a:latin typeface="Arial" pitchFamily="34" charset="0"/>
                <a:cs typeface="Arial" pitchFamily="34" charset="0"/>
              </a:rPr>
              <a:t>derived from </a:t>
            </a:r>
            <a:r>
              <a:rPr lang="en-US" sz="2800" dirty="0">
                <a:latin typeface="Arial" pitchFamily="34" charset="0"/>
                <a:cs typeface="Arial" pitchFamily="34" charset="0"/>
              </a:rPr>
              <a:t>governments, students and </a:t>
            </a:r>
            <a:r>
              <a:rPr lang="en-US" sz="2800" dirty="0" smtClean="0">
                <a:latin typeface="Arial" pitchFamily="34" charset="0"/>
                <a:cs typeface="Arial" pitchFamily="34" charset="0"/>
              </a:rPr>
              <a:t>donors. Funding </a:t>
            </a:r>
            <a:r>
              <a:rPr lang="en-US" sz="2800" dirty="0">
                <a:latin typeface="Arial" pitchFamily="34" charset="0"/>
                <a:cs typeface="Arial" pitchFamily="34" charset="0"/>
              </a:rPr>
              <a:t>from domestic corporations, </a:t>
            </a:r>
            <a:r>
              <a:rPr lang="en-US" sz="2800" dirty="0" smtClean="0">
                <a:latin typeface="Arial" pitchFamily="34" charset="0"/>
                <a:cs typeface="Arial" pitchFamily="34" charset="0"/>
              </a:rPr>
              <a:t>the European </a:t>
            </a:r>
            <a:r>
              <a:rPr lang="en-US" sz="2800" dirty="0">
                <a:latin typeface="Arial" pitchFamily="34" charset="0"/>
                <a:cs typeface="Arial" pitchFamily="34" charset="0"/>
              </a:rPr>
              <a:t>Union and other foreign </a:t>
            </a:r>
            <a:r>
              <a:rPr lang="en-US" sz="2800" dirty="0" smtClean="0">
                <a:latin typeface="Arial" pitchFamily="34" charset="0"/>
                <a:cs typeface="Arial" pitchFamily="34" charset="0"/>
              </a:rPr>
              <a:t>sources are some other funding sources, but much </a:t>
            </a:r>
            <a:r>
              <a:rPr lang="en-US" sz="2800" dirty="0">
                <a:latin typeface="Arial" pitchFamily="34" charset="0"/>
                <a:cs typeface="Arial" pitchFamily="34" charset="0"/>
              </a:rPr>
              <a:t>of this also </a:t>
            </a:r>
            <a:r>
              <a:rPr lang="en-US" sz="2800" dirty="0" smtClean="0">
                <a:latin typeface="Arial" pitchFamily="34" charset="0"/>
                <a:cs typeface="Arial" pitchFamily="34" charset="0"/>
              </a:rPr>
              <a:t>come </a:t>
            </a:r>
            <a:r>
              <a:rPr lang="en-US" sz="2800" dirty="0">
                <a:latin typeface="Arial" pitchFamily="34" charset="0"/>
                <a:cs typeface="Arial" pitchFamily="34" charset="0"/>
              </a:rPr>
              <a:t>from government departments. </a:t>
            </a:r>
            <a:endParaRPr lang="en-US" sz="2800" dirty="0" smtClean="0">
              <a:latin typeface="Arial" pitchFamily="34" charset="0"/>
              <a:cs typeface="Arial" pitchFamily="34" charset="0"/>
            </a:endParaRPr>
          </a:p>
          <a:p>
            <a:pPr>
              <a:lnSpc>
                <a:spcPct val="120000"/>
              </a:lnSpc>
              <a:spcBef>
                <a:spcPts val="1200"/>
              </a:spcBef>
              <a:buNone/>
            </a:pPr>
            <a:r>
              <a:rPr lang="en-US" sz="2800" dirty="0" smtClean="0">
                <a:latin typeface="Arial" pitchFamily="34" charset="0"/>
                <a:cs typeface="Arial" pitchFamily="34" charset="0"/>
              </a:rPr>
              <a:t>	Universities of applied sciences will improve their research and development income </a:t>
            </a:r>
            <a:r>
              <a:rPr lang="en-US" sz="2800" dirty="0">
                <a:latin typeface="Arial" pitchFamily="34" charset="0"/>
                <a:cs typeface="Arial" pitchFamily="34" charset="0"/>
              </a:rPr>
              <a:t>from outside Finland with the </a:t>
            </a:r>
            <a:r>
              <a:rPr lang="en-US" sz="2800" dirty="0" smtClean="0">
                <a:latin typeface="Arial" pitchFamily="34" charset="0"/>
                <a:cs typeface="Arial" pitchFamily="34" charset="0"/>
              </a:rPr>
              <a:t>continuing efforts </a:t>
            </a:r>
            <a:r>
              <a:rPr lang="en-US" sz="2800" dirty="0">
                <a:latin typeface="Arial" pitchFamily="34" charset="0"/>
                <a:cs typeface="Arial" pitchFamily="34" charset="0"/>
              </a:rPr>
              <a:t>to engage with the international research market, but when </a:t>
            </a:r>
            <a:r>
              <a:rPr lang="en-US" sz="2800" dirty="0" smtClean="0">
                <a:latin typeface="Arial" pitchFamily="34" charset="0"/>
                <a:cs typeface="Arial" pitchFamily="34" charset="0"/>
              </a:rPr>
              <a:t>compared with </a:t>
            </a:r>
            <a:r>
              <a:rPr lang="en-US" sz="2800" dirty="0">
                <a:latin typeface="Arial" pitchFamily="34" charset="0"/>
                <a:cs typeface="Arial" pitchFamily="34" charset="0"/>
              </a:rPr>
              <a:t>total </a:t>
            </a:r>
            <a:r>
              <a:rPr lang="en-US" sz="2800" dirty="0" smtClean="0">
                <a:latin typeface="Arial" pitchFamily="34" charset="0"/>
                <a:cs typeface="Arial" pitchFamily="34" charset="0"/>
              </a:rPr>
              <a:t>income </a:t>
            </a:r>
            <a:r>
              <a:rPr lang="en-US" sz="2800" dirty="0">
                <a:latin typeface="Arial" pitchFamily="34" charset="0"/>
                <a:cs typeface="Arial" pitchFamily="34" charset="0"/>
              </a:rPr>
              <a:t>the sums available are likely to be relatively low</a:t>
            </a:r>
            <a:r>
              <a:rPr lang="en-US" sz="2800" dirty="0" smtClean="0">
                <a:latin typeface="Arial" pitchFamily="34" charset="0"/>
                <a:cs typeface="Arial" pitchFamily="34" charset="0"/>
              </a:rPr>
              <a:t>.</a:t>
            </a:r>
          </a:p>
          <a:p>
            <a:pPr>
              <a:lnSpc>
                <a:spcPct val="120000"/>
              </a:lnSpc>
              <a:spcBef>
                <a:spcPts val="1200"/>
              </a:spcBef>
              <a:buNone/>
            </a:pPr>
            <a:r>
              <a:rPr lang="en-US" sz="2800" dirty="0" smtClean="0">
                <a:latin typeface="Arial" pitchFamily="34" charset="0"/>
                <a:cs typeface="Arial" pitchFamily="34" charset="0"/>
              </a:rPr>
              <a:t>   </a:t>
            </a:r>
            <a:r>
              <a:rPr lang="en-US" dirty="0" smtClean="0"/>
              <a:t> </a:t>
            </a:r>
            <a:endParaRPr lang="fi-FI" sz="2400" dirty="0"/>
          </a:p>
        </p:txBody>
      </p:sp>
      <p:sp>
        <p:nvSpPr>
          <p:cNvPr id="2" name="Otsikko 1"/>
          <p:cNvSpPr>
            <a:spLocks noGrp="1"/>
          </p:cNvSpPr>
          <p:nvPr>
            <p:ph type="title"/>
          </p:nvPr>
        </p:nvSpPr>
        <p:spPr>
          <a:xfrm>
            <a:off x="457200" y="274638"/>
            <a:ext cx="8229600" cy="922114"/>
          </a:xfrm>
          <a:solidFill>
            <a:schemeClr val="accent1">
              <a:lumMod val="20000"/>
              <a:lumOff val="80000"/>
            </a:schemeClr>
          </a:solidFill>
        </p:spPr>
        <p:txBody>
          <a:bodyPr>
            <a:normAutofit/>
          </a:bodyPr>
          <a:lstStyle/>
          <a:p>
            <a:r>
              <a:rPr lang="en-GB" sz="3200" b="1" dirty="0" smtClean="0">
                <a:latin typeface="Arial" pitchFamily="34" charset="0"/>
                <a:cs typeface="Arial" pitchFamily="34" charset="0"/>
              </a:rPr>
              <a:t>Conclusion</a:t>
            </a:r>
            <a:r>
              <a:rPr lang="en-GB" sz="3200" dirty="0" smtClean="0">
                <a:latin typeface="Arial" pitchFamily="34" charset="0"/>
                <a:cs typeface="Arial" pitchFamily="34" charset="0"/>
              </a:rPr>
              <a:t> (cont.)</a:t>
            </a:r>
            <a:endParaRPr lang="en-GB" sz="3200"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20</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539552" y="1412776"/>
            <a:ext cx="8147248" cy="4525963"/>
          </a:xfrm>
        </p:spPr>
        <p:txBody>
          <a:bodyPr>
            <a:normAutofit fontScale="62500" lnSpcReduction="20000"/>
          </a:bodyPr>
          <a:lstStyle/>
          <a:p>
            <a:pPr>
              <a:lnSpc>
                <a:spcPct val="120000"/>
              </a:lnSpc>
              <a:spcBef>
                <a:spcPts val="1200"/>
              </a:spcBef>
              <a:buNone/>
            </a:pPr>
            <a:r>
              <a:rPr lang="en-GB" dirty="0" smtClean="0"/>
              <a:t>	</a:t>
            </a:r>
            <a:r>
              <a:rPr lang="en-GB" sz="2900" dirty="0" smtClean="0">
                <a:latin typeface="Arial" pitchFamily="34" charset="0"/>
                <a:cs typeface="Arial" pitchFamily="34" charset="0"/>
              </a:rPr>
              <a:t>In theory, the simplest way to broaden the funding base is to increase the charges paid by the direct beneficiaries of higher education. That is, increase fees (where they exist), or impose them where they do not.</a:t>
            </a:r>
          </a:p>
          <a:p>
            <a:pPr>
              <a:lnSpc>
                <a:spcPct val="120000"/>
              </a:lnSpc>
              <a:spcBef>
                <a:spcPts val="1200"/>
              </a:spcBef>
              <a:buNone/>
            </a:pPr>
            <a:r>
              <a:rPr lang="en-GB" sz="2900" dirty="0" smtClean="0">
                <a:latin typeface="Arial" pitchFamily="34" charset="0"/>
                <a:cs typeface="Arial" pitchFamily="34" charset="0"/>
              </a:rPr>
              <a:t>	However, this change is unlikely to occur for Finnish domestic students in the near future. Finland’s constitution guarantees tuition fee-free education for all students. As noted on the Ministry of Education and Culture website, </a:t>
            </a:r>
            <a:r>
              <a:rPr lang="en-GB" sz="2900" b="1" u="sng" dirty="0" smtClean="0">
                <a:latin typeface="Arial" pitchFamily="34" charset="0"/>
                <a:cs typeface="Arial" pitchFamily="34" charset="0"/>
              </a:rPr>
              <a:t>“Degree education will still be provided free of charge.”</a:t>
            </a:r>
            <a:r>
              <a:rPr lang="en-GB" sz="2900" dirty="0" smtClean="0">
                <a:latin typeface="Arial" pitchFamily="34" charset="0"/>
                <a:cs typeface="Arial" pitchFamily="34" charset="0"/>
              </a:rPr>
              <a:t> The legislative reforms will, however, make it possible to charge tuition fees on a trial basis to students from outside EU/EEA countries who are taking part in separate master’s programmes, provided that the arrangements include a scholarship scheme”.</a:t>
            </a:r>
          </a:p>
          <a:p>
            <a:pPr>
              <a:lnSpc>
                <a:spcPct val="120000"/>
              </a:lnSpc>
              <a:spcBef>
                <a:spcPts val="1200"/>
              </a:spcBef>
              <a:buNone/>
            </a:pPr>
            <a:r>
              <a:rPr lang="en-GB" sz="2900" dirty="0" smtClean="0">
                <a:latin typeface="Arial" pitchFamily="34" charset="0"/>
                <a:cs typeface="Arial" pitchFamily="34" charset="0"/>
              </a:rPr>
              <a:t>	The purpose of order education (= to sell degrees outside EU/EEA) is now starting. First agreements have been signed in this fall.</a:t>
            </a:r>
            <a:endParaRPr lang="en-GB" sz="2900" dirty="0">
              <a:latin typeface="Arial" pitchFamily="34" charset="0"/>
              <a:cs typeface="Arial" pitchFamily="34" charset="0"/>
            </a:endParaRPr>
          </a:p>
        </p:txBody>
      </p:sp>
      <p:sp>
        <p:nvSpPr>
          <p:cNvPr id="2" name="Otsikko 1"/>
          <p:cNvSpPr>
            <a:spLocks noGrp="1"/>
          </p:cNvSpPr>
          <p:nvPr>
            <p:ph type="title"/>
          </p:nvPr>
        </p:nvSpPr>
        <p:spPr>
          <a:xfrm>
            <a:off x="914400" y="274638"/>
            <a:ext cx="8229600" cy="1138138"/>
          </a:xfrm>
          <a:solidFill>
            <a:schemeClr val="accent1">
              <a:lumMod val="20000"/>
              <a:lumOff val="80000"/>
            </a:schemeClr>
          </a:solidFill>
        </p:spPr>
        <p:txBody>
          <a:bodyPr>
            <a:normAutofit/>
          </a:bodyPr>
          <a:lstStyle/>
          <a:p>
            <a:r>
              <a:rPr lang="en-GB" sz="3200" b="1" dirty="0" smtClean="0">
                <a:latin typeface="Arial" pitchFamily="34" charset="0"/>
                <a:cs typeface="Arial" pitchFamily="34" charset="0"/>
              </a:rPr>
              <a:t>Conclusion </a:t>
            </a:r>
            <a:r>
              <a:rPr lang="en-GB" sz="3200" dirty="0" smtClean="0">
                <a:latin typeface="Arial" pitchFamily="34" charset="0"/>
                <a:cs typeface="Arial" pitchFamily="34" charset="0"/>
              </a:rPr>
              <a:t>(cont.)</a:t>
            </a:r>
            <a:endParaRPr lang="en-GB" sz="3200"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21</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457200" y="1268760"/>
            <a:ext cx="8229600" cy="4824536"/>
          </a:xfrm>
        </p:spPr>
        <p:txBody>
          <a:bodyPr>
            <a:normAutofit fontScale="25000" lnSpcReduction="20000"/>
          </a:bodyPr>
          <a:lstStyle/>
          <a:p>
            <a:pPr>
              <a:buNone/>
            </a:pPr>
            <a:r>
              <a:rPr lang="fi-FI" dirty="0" smtClean="0"/>
              <a:t> </a:t>
            </a:r>
          </a:p>
          <a:p>
            <a:pPr>
              <a:buNone/>
            </a:pPr>
            <a:endParaRPr lang="fi-FI" dirty="0" smtClean="0"/>
          </a:p>
          <a:p>
            <a:pPr>
              <a:buNone/>
            </a:pPr>
            <a:r>
              <a:rPr lang="fi-FI" dirty="0" smtClean="0"/>
              <a:t>   </a:t>
            </a:r>
            <a:r>
              <a:rPr lang="fi-FI" sz="3600" dirty="0" smtClean="0">
                <a:latin typeface="Arial" pitchFamily="34" charset="0"/>
                <a:cs typeface="Arial" pitchFamily="34" charset="0"/>
              </a:rPr>
              <a:t>    </a:t>
            </a:r>
            <a:r>
              <a:rPr lang="fi-FI" sz="6400" dirty="0" smtClean="0">
                <a:latin typeface="Arial" pitchFamily="34" charset="0"/>
                <a:cs typeface="Arial" pitchFamily="34" charset="0"/>
              </a:rPr>
              <a:t>The main </a:t>
            </a:r>
            <a:r>
              <a:rPr lang="fi-FI" sz="6400" dirty="0" err="1" smtClean="0">
                <a:latin typeface="Arial" pitchFamily="34" charset="0"/>
                <a:cs typeface="Arial" pitchFamily="34" charset="0"/>
              </a:rPr>
              <a:t>economical</a:t>
            </a:r>
            <a:r>
              <a:rPr lang="fi-FI" sz="6400" dirty="0" smtClean="0">
                <a:latin typeface="Arial" pitchFamily="34" charset="0"/>
                <a:cs typeface="Arial" pitchFamily="34" charset="0"/>
              </a:rPr>
              <a:t> magazine in Finland ECONOMY  (Talouselämä) made an </a:t>
            </a:r>
            <a:r>
              <a:rPr lang="fi-FI" sz="6400" dirty="0" err="1" smtClean="0">
                <a:latin typeface="Arial" pitchFamily="34" charset="0"/>
                <a:cs typeface="Arial" pitchFamily="34" charset="0"/>
              </a:rPr>
              <a:t>evaluation</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already</a:t>
            </a:r>
            <a:r>
              <a:rPr lang="fi-FI" sz="6400" dirty="0" smtClean="0">
                <a:latin typeface="Arial" pitchFamily="34" charset="0"/>
                <a:cs typeface="Arial" pitchFamily="34" charset="0"/>
              </a:rPr>
              <a:t> on the </a:t>
            </a:r>
            <a:r>
              <a:rPr lang="fi-FI" sz="6400" dirty="0" err="1" smtClean="0">
                <a:latin typeface="Arial" pitchFamily="34" charset="0"/>
                <a:cs typeface="Arial" pitchFamily="34" charset="0"/>
              </a:rPr>
              <a:t>second</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time</a:t>
            </a:r>
            <a:r>
              <a:rPr lang="fi-FI" sz="6400" dirty="0" smtClean="0">
                <a:latin typeface="Arial" pitchFamily="34" charset="0"/>
                <a:cs typeface="Arial" pitchFamily="34" charset="0"/>
              </a:rPr>
              <a:t> and </a:t>
            </a:r>
            <a:r>
              <a:rPr lang="fi-FI" sz="6400" dirty="0" err="1" smtClean="0">
                <a:latin typeface="Arial" pitchFamily="34" charset="0"/>
                <a:cs typeface="Arial" pitchFamily="34" charset="0"/>
              </a:rPr>
              <a:t>published</a:t>
            </a:r>
            <a:r>
              <a:rPr lang="fi-FI" sz="6400" dirty="0" smtClean="0">
                <a:latin typeface="Arial" pitchFamily="34" charset="0"/>
                <a:cs typeface="Arial" pitchFamily="34" charset="0"/>
              </a:rPr>
              <a:t> it. The </a:t>
            </a:r>
            <a:r>
              <a:rPr lang="fi-FI" sz="6400" dirty="0" err="1" smtClean="0">
                <a:latin typeface="Arial" pitchFamily="34" charset="0"/>
                <a:cs typeface="Arial" pitchFamily="34" charset="0"/>
              </a:rPr>
              <a:t>last</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time</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was</a:t>
            </a:r>
            <a:r>
              <a:rPr lang="fi-FI" sz="6400" dirty="0" smtClean="0">
                <a:latin typeface="Arial" pitchFamily="34" charset="0"/>
                <a:cs typeface="Arial" pitchFamily="34" charset="0"/>
              </a:rPr>
              <a:t> in 2011 (</a:t>
            </a:r>
            <a:r>
              <a:rPr lang="fi-FI" sz="6400" dirty="0" err="1" smtClean="0">
                <a:latin typeface="Arial" pitchFamily="34" charset="0"/>
                <a:cs typeface="Arial" pitchFamily="34" charset="0"/>
              </a:rPr>
              <a:t>end</a:t>
            </a:r>
            <a:r>
              <a:rPr lang="fi-FI" sz="6400" dirty="0" smtClean="0">
                <a:latin typeface="Arial" pitchFamily="34" charset="0"/>
                <a:cs typeface="Arial" pitchFamily="34" charset="0"/>
              </a:rPr>
              <a:t> of the </a:t>
            </a:r>
            <a:r>
              <a:rPr lang="fi-FI" sz="6400" dirty="0" err="1" smtClean="0">
                <a:latin typeface="Arial" pitchFamily="34" charset="0"/>
                <a:cs typeface="Arial" pitchFamily="34" charset="0"/>
              </a:rPr>
              <a:t>year</a:t>
            </a:r>
            <a:r>
              <a:rPr lang="fi-FI" sz="6400" dirty="0" smtClean="0">
                <a:latin typeface="Arial" pitchFamily="34" charset="0"/>
                <a:cs typeface="Arial" pitchFamily="34" charset="0"/>
              </a:rPr>
              <a:t>).  </a:t>
            </a:r>
          </a:p>
          <a:p>
            <a:pPr>
              <a:buNone/>
            </a:pPr>
            <a:r>
              <a:rPr lang="fi-FI" sz="6400" dirty="0" smtClean="0">
                <a:latin typeface="Arial" pitchFamily="34" charset="0"/>
                <a:cs typeface="Arial" pitchFamily="34" charset="0"/>
              </a:rPr>
              <a:t>     Is </a:t>
            </a:r>
            <a:r>
              <a:rPr lang="fi-FI" sz="6400" dirty="0" err="1" smtClean="0">
                <a:latin typeface="Arial" pitchFamily="34" charset="0"/>
                <a:cs typeface="Arial" pitchFamily="34" charset="0"/>
              </a:rPr>
              <a:t>that</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evaluation</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now</a:t>
            </a:r>
            <a:r>
              <a:rPr lang="fi-FI" sz="6400" dirty="0" smtClean="0">
                <a:latin typeface="Arial" pitchFamily="34" charset="0"/>
                <a:cs typeface="Arial" pitchFamily="34" charset="0"/>
              </a:rPr>
              <a:t> the </a:t>
            </a:r>
            <a:r>
              <a:rPr lang="fi-FI" sz="6400" dirty="0" err="1" smtClean="0">
                <a:latin typeface="Arial" pitchFamily="34" charset="0"/>
                <a:cs typeface="Arial" pitchFamily="34" charset="0"/>
              </a:rPr>
              <a:t>first</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step</a:t>
            </a:r>
            <a:r>
              <a:rPr lang="fi-FI" sz="6400" dirty="0" smtClean="0">
                <a:latin typeface="Arial" pitchFamily="34" charset="0"/>
                <a:cs typeface="Arial" pitchFamily="34" charset="0"/>
              </a:rPr>
              <a:t> to ranking </a:t>
            </a:r>
            <a:r>
              <a:rPr lang="fi-FI" sz="6400" dirty="0" err="1" smtClean="0">
                <a:latin typeface="Arial" pitchFamily="34" charset="0"/>
                <a:cs typeface="Arial" pitchFamily="34" charset="0"/>
              </a:rPr>
              <a:t>lists</a:t>
            </a:r>
            <a:r>
              <a:rPr lang="fi-FI" sz="6400" dirty="0" smtClean="0">
                <a:latin typeface="Arial" pitchFamily="34" charset="0"/>
                <a:cs typeface="Arial" pitchFamily="34" charset="0"/>
              </a:rPr>
              <a:t> in Finland?</a:t>
            </a:r>
          </a:p>
          <a:p>
            <a:pPr>
              <a:buNone/>
            </a:pPr>
            <a:r>
              <a:rPr lang="fi-FI" sz="6400" dirty="0" smtClean="0">
                <a:latin typeface="Arial" pitchFamily="34" charset="0"/>
                <a:cs typeface="Arial" pitchFamily="34" charset="0"/>
              </a:rPr>
              <a:t>	</a:t>
            </a:r>
          </a:p>
          <a:p>
            <a:pPr>
              <a:buNone/>
            </a:pP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Higher</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Education</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Evaluation</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now</a:t>
            </a:r>
            <a:r>
              <a:rPr lang="fi-FI" sz="6400" dirty="0" smtClean="0">
                <a:latin typeface="Arial" pitchFamily="34" charset="0"/>
                <a:cs typeface="Arial" pitchFamily="34" charset="0"/>
              </a:rPr>
              <a:t>:</a:t>
            </a:r>
          </a:p>
          <a:p>
            <a:pPr>
              <a:buNone/>
            </a:pPr>
            <a:r>
              <a:rPr lang="fi-FI" sz="6400" dirty="0" smtClean="0">
                <a:latin typeface="Arial" pitchFamily="34" charset="0"/>
                <a:cs typeface="Arial" pitchFamily="34" charset="0"/>
              </a:rPr>
              <a:t>     New Act </a:t>
            </a:r>
            <a:r>
              <a:rPr lang="fi-FI" sz="6400" dirty="0" err="1" smtClean="0">
                <a:latin typeface="Arial" pitchFamily="34" charset="0"/>
                <a:cs typeface="Arial" pitchFamily="34" charset="0"/>
              </a:rPr>
              <a:t>May</a:t>
            </a:r>
            <a:r>
              <a:rPr lang="fi-FI" sz="6400" dirty="0" smtClean="0">
                <a:latin typeface="Arial" pitchFamily="34" charset="0"/>
                <a:cs typeface="Arial" pitchFamily="34" charset="0"/>
              </a:rPr>
              <a:t> 1st 2014: </a:t>
            </a:r>
            <a:r>
              <a:rPr lang="fi-FI" sz="6400" dirty="0" err="1" smtClean="0">
                <a:latin typeface="Arial" pitchFamily="34" charset="0"/>
                <a:cs typeface="Arial" pitchFamily="34" charset="0"/>
              </a:rPr>
              <a:t>All</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organizations</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all</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levels</a:t>
            </a:r>
            <a:r>
              <a:rPr lang="fi-FI" sz="6400" dirty="0" smtClean="0">
                <a:latin typeface="Arial" pitchFamily="34" charset="0"/>
                <a:cs typeface="Arial" pitchFamily="34" charset="0"/>
              </a:rPr>
              <a:t>) of </a:t>
            </a:r>
            <a:r>
              <a:rPr lang="fi-FI" sz="6400" dirty="0" err="1" smtClean="0">
                <a:latin typeface="Arial" pitchFamily="34" charset="0"/>
                <a:cs typeface="Arial" pitchFamily="34" charset="0"/>
              </a:rPr>
              <a:t>education</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will</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be</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collected</a:t>
            </a:r>
            <a:r>
              <a:rPr lang="fi-FI" sz="6400" dirty="0" smtClean="0">
                <a:latin typeface="Arial" pitchFamily="34" charset="0"/>
                <a:cs typeface="Arial" pitchFamily="34" charset="0"/>
              </a:rPr>
              <a:t> to </a:t>
            </a:r>
            <a:r>
              <a:rPr lang="fi-FI" sz="6400" dirty="0" err="1" smtClean="0">
                <a:latin typeface="Arial" pitchFamily="34" charset="0"/>
                <a:cs typeface="Arial" pitchFamily="34" charset="0"/>
              </a:rPr>
              <a:t>one</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centre</a:t>
            </a:r>
            <a:r>
              <a:rPr lang="fi-FI" sz="6400" dirty="0" smtClean="0">
                <a:latin typeface="Arial" pitchFamily="34" charset="0"/>
                <a:cs typeface="Arial" pitchFamily="34" charset="0"/>
              </a:rPr>
              <a:t> of </a:t>
            </a:r>
            <a:r>
              <a:rPr lang="fi-FI" sz="6400" dirty="0" err="1" smtClean="0">
                <a:latin typeface="Arial" pitchFamily="34" charset="0"/>
                <a:cs typeface="Arial" pitchFamily="34" charset="0"/>
              </a:rPr>
              <a:t>evaluation</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Untill</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this</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has</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been</a:t>
            </a:r>
            <a:r>
              <a:rPr lang="fi-FI" sz="6400" dirty="0" smtClean="0">
                <a:latin typeface="Arial" pitchFamily="34" charset="0"/>
                <a:cs typeface="Arial" pitchFamily="34" charset="0"/>
              </a:rPr>
              <a:t> for </a:t>
            </a:r>
            <a:r>
              <a:rPr lang="fi-FI" sz="6400" dirty="0" err="1" smtClean="0">
                <a:latin typeface="Arial" pitchFamily="34" charset="0"/>
                <a:cs typeface="Arial" pitchFamily="34" charset="0"/>
              </a:rPr>
              <a:t>higher</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education</a:t>
            </a:r>
            <a:r>
              <a:rPr lang="fi-FI" sz="6400" dirty="0" smtClean="0">
                <a:latin typeface="Arial" pitchFamily="34" charset="0"/>
                <a:cs typeface="Arial" pitchFamily="34" charset="0"/>
              </a:rPr>
              <a:t> the </a:t>
            </a:r>
            <a:r>
              <a:rPr lang="fi-FI" sz="6400" dirty="0" err="1" smtClean="0">
                <a:latin typeface="Arial" pitchFamily="34" charset="0"/>
                <a:cs typeface="Arial" pitchFamily="34" charset="0"/>
              </a:rPr>
              <a:t>own</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organization</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Finnish</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Higher</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Education</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Evaluation</a:t>
            </a:r>
            <a:r>
              <a:rPr lang="fi-FI" sz="6400" dirty="0" smtClean="0">
                <a:latin typeface="Arial" pitchFamily="34" charset="0"/>
                <a:cs typeface="Arial" pitchFamily="34" charset="0"/>
              </a:rPr>
              <a:t> </a:t>
            </a:r>
            <a:r>
              <a:rPr lang="fi-FI" sz="6400" dirty="0" err="1" smtClean="0">
                <a:latin typeface="Arial" pitchFamily="34" charset="0"/>
                <a:cs typeface="Arial" pitchFamily="34" charset="0"/>
              </a:rPr>
              <a:t>Council</a:t>
            </a:r>
            <a:r>
              <a:rPr lang="fi-FI" sz="6400" dirty="0" smtClean="0">
                <a:latin typeface="Arial" pitchFamily="34" charset="0"/>
                <a:cs typeface="Arial" pitchFamily="34" charset="0"/>
              </a:rPr>
              <a:t> = FINHEEC .</a:t>
            </a:r>
            <a:r>
              <a:rPr lang="en-US" sz="6400" dirty="0" smtClean="0"/>
              <a:t>This changes the formal status of FINHEEC, but does not change its tasks. The new agency will be the National Evaluation Center of Education having responsibility on the evaluation from pre-school education to higher education. FINHEEC will be a part of this new center.</a:t>
            </a:r>
            <a:endParaRPr lang="fi-FI" sz="6400" dirty="0" smtClean="0">
              <a:latin typeface="Arial" pitchFamily="34" charset="0"/>
              <a:cs typeface="Arial" pitchFamily="34" charset="0"/>
            </a:endParaRPr>
          </a:p>
          <a:p>
            <a:pPr>
              <a:buNone/>
            </a:pPr>
            <a:r>
              <a:rPr lang="en-US" sz="6400" b="1" dirty="0" smtClean="0">
                <a:latin typeface="Arial" pitchFamily="34" charset="0"/>
                <a:cs typeface="Arial" pitchFamily="34" charset="0"/>
              </a:rPr>
              <a:t>                   The policy of FINHEEC: Enhancement-led evaluation</a:t>
            </a:r>
          </a:p>
          <a:p>
            <a:pPr>
              <a:buNone/>
            </a:pPr>
            <a:r>
              <a:rPr lang="en-US" sz="6400" dirty="0" smtClean="0">
                <a:latin typeface="Arial" pitchFamily="34" charset="0"/>
                <a:cs typeface="Arial" pitchFamily="34" charset="0"/>
              </a:rPr>
              <a:t>    The FINHEEC evaluations use an enhancement-led approach. The aim is to help higher education institutions to identify the strengths and good practices in their operations as well as development targets. Enhancement-led evaluation supports the institutions in </a:t>
            </a:r>
            <a:r>
              <a:rPr lang="en-US" sz="6400" dirty="0" err="1" smtClean="0">
                <a:latin typeface="Arial" pitchFamily="34" charset="0"/>
                <a:cs typeface="Arial" pitchFamily="34" charset="0"/>
              </a:rPr>
              <a:t>realising</a:t>
            </a:r>
            <a:r>
              <a:rPr lang="en-US" sz="6400" dirty="0" smtClean="0">
                <a:latin typeface="Arial" pitchFamily="34" charset="0"/>
                <a:cs typeface="Arial" pitchFamily="34" charset="0"/>
              </a:rPr>
              <a:t> their own strategic aims and targeting their future development and also engenders constant development. The enhancement-led approach is used in all phases of the FINHEEC evaluation process: as part of planning, implementation, reporting and follow-up.</a:t>
            </a:r>
          </a:p>
          <a:p>
            <a:pPr>
              <a:buNone/>
            </a:pPr>
            <a:r>
              <a:rPr lang="fi-FI" sz="6400" dirty="0" smtClean="0">
                <a:latin typeface="Arial" pitchFamily="34" charset="0"/>
                <a:cs typeface="Arial" pitchFamily="34" charset="0"/>
              </a:rPr>
              <a:t>   </a:t>
            </a:r>
          </a:p>
          <a:p>
            <a:pPr>
              <a:buNone/>
            </a:pPr>
            <a:endParaRPr lang="fi-FI" dirty="0" smtClean="0">
              <a:latin typeface="Arial" pitchFamily="34" charset="0"/>
              <a:cs typeface="Arial" pitchFamily="34" charset="0"/>
            </a:endParaRPr>
          </a:p>
          <a:p>
            <a:pPr>
              <a:buNone/>
            </a:pPr>
            <a:r>
              <a:rPr lang="fi-FI" dirty="0" smtClean="0">
                <a:latin typeface="Arial" pitchFamily="34" charset="0"/>
                <a:cs typeface="Arial" pitchFamily="34" charset="0"/>
              </a:rPr>
              <a:t>  </a:t>
            </a:r>
            <a:endParaRPr lang="fi-FI" dirty="0">
              <a:latin typeface="Arial" pitchFamily="34" charset="0"/>
              <a:cs typeface="Arial" pitchFamily="34" charset="0"/>
            </a:endParaRPr>
          </a:p>
        </p:txBody>
      </p:sp>
      <p:sp>
        <p:nvSpPr>
          <p:cNvPr id="3" name="Alatunnisteen paikkamerkki 2"/>
          <p:cNvSpPr>
            <a:spLocks noGrp="1"/>
          </p:cNvSpPr>
          <p:nvPr>
            <p:ph type="ftr" sz="quarter" idx="11"/>
          </p:nvPr>
        </p:nvSpPr>
        <p:spPr/>
        <p:txBody>
          <a:bodyPr/>
          <a:lstStyle/>
          <a:p>
            <a:r>
              <a:rPr lang="fi-FI" smtClean="0"/>
              <a:t>Marja-Liisa Tenhunen PhD(Econ.)</a:t>
            </a:r>
            <a:endParaRPr lang="fi-FI"/>
          </a:p>
        </p:txBody>
      </p:sp>
      <p:sp>
        <p:nvSpPr>
          <p:cNvPr id="4" name="Dian numeron paikkamerkki 3"/>
          <p:cNvSpPr>
            <a:spLocks noGrp="1"/>
          </p:cNvSpPr>
          <p:nvPr>
            <p:ph type="sldNum" sz="quarter" idx="12"/>
          </p:nvPr>
        </p:nvSpPr>
        <p:spPr/>
        <p:txBody>
          <a:bodyPr/>
          <a:lstStyle/>
          <a:p>
            <a:fld id="{7A293E77-8272-4FF7-AAA7-FD8480C8E20E}" type="slidenum">
              <a:rPr lang="fi-FI" smtClean="0"/>
              <a:pPr/>
              <a:t>22</a:t>
            </a:fld>
            <a:endParaRPr lang="fi-FI"/>
          </a:p>
        </p:txBody>
      </p:sp>
      <p:sp>
        <p:nvSpPr>
          <p:cNvPr id="5" name="Otsikko 4"/>
          <p:cNvSpPr>
            <a:spLocks noGrp="1"/>
          </p:cNvSpPr>
          <p:nvPr>
            <p:ph type="title"/>
          </p:nvPr>
        </p:nvSpPr>
        <p:spPr>
          <a:xfrm>
            <a:off x="457200" y="274638"/>
            <a:ext cx="8229600" cy="994122"/>
          </a:xfrm>
          <a:solidFill>
            <a:schemeClr val="accent1">
              <a:lumMod val="20000"/>
              <a:lumOff val="80000"/>
            </a:schemeClr>
          </a:solidFill>
        </p:spPr>
        <p:txBody>
          <a:bodyPr>
            <a:normAutofit fontScale="90000"/>
          </a:bodyPr>
          <a:lstStyle/>
          <a:p>
            <a:r>
              <a:rPr lang="fi-FI" sz="3200" dirty="0" smtClean="0">
                <a:latin typeface="Arial" pitchFamily="34" charset="0"/>
                <a:cs typeface="Arial" pitchFamily="34" charset="0"/>
              </a:rPr>
              <a:t>”</a:t>
            </a:r>
            <a:r>
              <a:rPr lang="fi-FI" sz="3200" dirty="0" err="1" smtClean="0">
                <a:latin typeface="Arial" pitchFamily="34" charset="0"/>
                <a:cs typeface="Arial" pitchFamily="34" charset="0"/>
              </a:rPr>
              <a:t>Economy</a:t>
            </a:r>
            <a:r>
              <a:rPr lang="fi-FI" sz="3200" dirty="0" smtClean="0">
                <a:latin typeface="Arial" pitchFamily="34" charset="0"/>
                <a:cs typeface="Arial" pitchFamily="34" charset="0"/>
              </a:rPr>
              <a:t>” - Magazine in Finland: Ranking </a:t>
            </a:r>
            <a:r>
              <a:rPr lang="fi-FI" sz="3200" dirty="0" err="1" smtClean="0">
                <a:latin typeface="Arial" pitchFamily="34" charset="0"/>
                <a:cs typeface="Arial" pitchFamily="34" charset="0"/>
              </a:rPr>
              <a:t>list</a:t>
            </a:r>
            <a:endParaRPr lang="fi-FI" sz="3200" dirty="0">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a:xfrm>
            <a:off x="457200" y="1481328"/>
            <a:ext cx="8229600" cy="4611968"/>
          </a:xfrm>
        </p:spPr>
        <p:txBody>
          <a:bodyPr>
            <a:normAutofit/>
          </a:bodyPr>
          <a:lstStyle/>
          <a:p>
            <a:pPr>
              <a:buNone/>
            </a:pPr>
            <a:r>
              <a:rPr lang="fi-FI" sz="2000" dirty="0" smtClean="0">
                <a:latin typeface="Arial" pitchFamily="34" charset="0"/>
                <a:cs typeface="Arial" pitchFamily="34" charset="0"/>
              </a:rPr>
              <a:t>1. </a:t>
            </a:r>
            <a:r>
              <a:rPr lang="fi-FI" sz="2000" dirty="0" err="1" smtClean="0">
                <a:latin typeface="Arial" pitchFamily="34" charset="0"/>
                <a:cs typeface="Arial" pitchFamily="34" charset="0"/>
              </a:rPr>
              <a:t>Attraction</a:t>
            </a:r>
            <a:r>
              <a:rPr lang="fi-FI" sz="2000" dirty="0" smtClean="0">
                <a:latin typeface="Arial" pitchFamily="34" charset="0"/>
                <a:cs typeface="Arial" pitchFamily="34" charset="0"/>
              </a:rPr>
              <a:t> of the </a:t>
            </a:r>
            <a:r>
              <a:rPr lang="fi-FI" sz="2000" dirty="0" err="1" smtClean="0">
                <a:latin typeface="Arial" pitchFamily="34" charset="0"/>
                <a:cs typeface="Arial" pitchFamily="34" charset="0"/>
              </a:rPr>
              <a:t>university</a:t>
            </a:r>
            <a:r>
              <a:rPr lang="fi-FI" sz="2000" dirty="0" smtClean="0">
                <a:latin typeface="Arial" pitchFamily="34" charset="0"/>
                <a:cs typeface="Arial" pitchFamily="34" charset="0"/>
              </a:rPr>
              <a:t> of </a:t>
            </a:r>
            <a:r>
              <a:rPr lang="fi-FI" sz="2000" dirty="0" err="1" smtClean="0">
                <a:latin typeface="Arial" pitchFamily="34" charset="0"/>
                <a:cs typeface="Arial" pitchFamily="34" charset="0"/>
              </a:rPr>
              <a:t>applied</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sciences</a:t>
            </a:r>
            <a:r>
              <a:rPr lang="fi-FI" sz="2000" dirty="0" smtClean="0">
                <a:latin typeface="Arial" pitchFamily="34" charset="0"/>
                <a:cs typeface="Arial" pitchFamily="34" charset="0"/>
              </a:rPr>
              <a:t> (the </a:t>
            </a:r>
            <a:r>
              <a:rPr lang="fi-FI" sz="2000" dirty="0" err="1" smtClean="0">
                <a:latin typeface="Arial" pitchFamily="34" charset="0"/>
                <a:cs typeface="Arial" pitchFamily="34" charset="0"/>
              </a:rPr>
              <a:t>number</a:t>
            </a:r>
            <a:r>
              <a:rPr lang="fi-FI" sz="2000" dirty="0" smtClean="0">
                <a:latin typeface="Arial" pitchFamily="34" charset="0"/>
                <a:cs typeface="Arial" pitchFamily="34" charset="0"/>
              </a:rPr>
              <a:t> of </a:t>
            </a:r>
            <a:r>
              <a:rPr lang="fi-FI" sz="2000" dirty="0" err="1" smtClean="0">
                <a:latin typeface="Arial" pitchFamily="34" charset="0"/>
                <a:cs typeface="Arial" pitchFamily="34" charset="0"/>
              </a:rPr>
              <a:t>applicants</a:t>
            </a:r>
            <a:r>
              <a:rPr lang="fi-FI" sz="2000" dirty="0" smtClean="0">
                <a:latin typeface="Arial" pitchFamily="34" charset="0"/>
                <a:cs typeface="Arial" pitchFamily="34" charset="0"/>
              </a:rPr>
              <a:t> per </a:t>
            </a:r>
            <a:r>
              <a:rPr lang="fi-FI" sz="2000" dirty="0" err="1" smtClean="0">
                <a:latin typeface="Arial" pitchFamily="34" charset="0"/>
                <a:cs typeface="Arial" pitchFamily="34" charset="0"/>
              </a:rPr>
              <a:t>study</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placement</a:t>
            </a:r>
            <a:r>
              <a:rPr lang="fi-FI" sz="2000" dirty="0" smtClean="0">
                <a:latin typeface="Arial" pitchFamily="34" charset="0"/>
                <a:cs typeface="Arial" pitchFamily="34" charset="0"/>
              </a:rPr>
              <a:t>)</a:t>
            </a:r>
          </a:p>
          <a:p>
            <a:pPr>
              <a:buNone/>
            </a:pPr>
            <a:r>
              <a:rPr lang="fi-FI" sz="2000" dirty="0" smtClean="0">
                <a:latin typeface="Arial" pitchFamily="34" charset="0"/>
                <a:cs typeface="Arial" pitchFamily="34" charset="0"/>
              </a:rPr>
              <a:t>2. </a:t>
            </a:r>
            <a:r>
              <a:rPr lang="fi-FI" sz="2000" dirty="0" err="1" smtClean="0">
                <a:latin typeface="Arial" pitchFamily="34" charset="0"/>
                <a:cs typeface="Arial" pitchFamily="34" charset="0"/>
              </a:rPr>
              <a:t>Funding</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manysided</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not</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only</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government</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funding</a:t>
            </a:r>
            <a:r>
              <a:rPr lang="fi-FI" sz="2000" dirty="0" smtClean="0">
                <a:latin typeface="Arial" pitchFamily="34" charset="0"/>
                <a:cs typeface="Arial" pitchFamily="34" charset="0"/>
              </a:rPr>
              <a:t>)</a:t>
            </a:r>
          </a:p>
          <a:p>
            <a:pPr>
              <a:buNone/>
            </a:pPr>
            <a:r>
              <a:rPr lang="fi-FI" sz="2000" dirty="0" smtClean="0">
                <a:latin typeface="Arial" pitchFamily="34" charset="0"/>
                <a:cs typeface="Arial" pitchFamily="34" charset="0"/>
              </a:rPr>
              <a:t>3. </a:t>
            </a:r>
            <a:r>
              <a:rPr lang="fi-FI" sz="2000" dirty="0" err="1" smtClean="0">
                <a:latin typeface="Arial" pitchFamily="34" charset="0"/>
                <a:cs typeface="Arial" pitchFamily="34" charset="0"/>
              </a:rPr>
              <a:t>Price</a:t>
            </a:r>
            <a:r>
              <a:rPr lang="fi-FI" sz="2000" dirty="0" smtClean="0">
                <a:latin typeface="Arial" pitchFamily="34" charset="0"/>
                <a:cs typeface="Arial" pitchFamily="34" charset="0"/>
              </a:rPr>
              <a:t> of the </a:t>
            </a:r>
            <a:r>
              <a:rPr lang="fi-FI" sz="2000" dirty="0" err="1" smtClean="0">
                <a:latin typeface="Arial" pitchFamily="34" charset="0"/>
                <a:cs typeface="Arial" pitchFamily="34" charset="0"/>
              </a:rPr>
              <a:t>degree</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costs</a:t>
            </a:r>
            <a:r>
              <a:rPr lang="fi-FI" sz="2000" dirty="0" smtClean="0">
                <a:latin typeface="Arial" pitchFamily="34" charset="0"/>
                <a:cs typeface="Arial" pitchFamily="34" charset="0"/>
              </a:rPr>
              <a:t>)</a:t>
            </a:r>
          </a:p>
          <a:p>
            <a:pPr>
              <a:buNone/>
            </a:pPr>
            <a:r>
              <a:rPr lang="fi-FI" sz="2000" dirty="0" smtClean="0">
                <a:latin typeface="Arial" pitchFamily="34" charset="0"/>
                <a:cs typeface="Arial" pitchFamily="34" charset="0"/>
              </a:rPr>
              <a:t>4. </a:t>
            </a:r>
            <a:r>
              <a:rPr lang="fi-FI" sz="2000" dirty="0" err="1" smtClean="0">
                <a:latin typeface="Arial" pitchFamily="34" charset="0"/>
                <a:cs typeface="Arial" pitchFamily="34" charset="0"/>
              </a:rPr>
              <a:t>Innovativeness</a:t>
            </a:r>
            <a:endParaRPr lang="fi-FI" sz="2000" dirty="0" smtClean="0">
              <a:latin typeface="Arial" pitchFamily="34" charset="0"/>
              <a:cs typeface="Arial" pitchFamily="34" charset="0"/>
            </a:endParaRPr>
          </a:p>
          <a:p>
            <a:pPr>
              <a:buNone/>
            </a:pPr>
            <a:r>
              <a:rPr lang="fi-FI" sz="2000" dirty="0" smtClean="0">
                <a:latin typeface="Arial" pitchFamily="34" charset="0"/>
                <a:cs typeface="Arial" pitchFamily="34" charset="0"/>
              </a:rPr>
              <a:t>5. </a:t>
            </a:r>
            <a:r>
              <a:rPr lang="fi-FI" sz="2000" dirty="0" err="1" smtClean="0">
                <a:latin typeface="Arial" pitchFamily="34" charset="0"/>
                <a:cs typeface="Arial" pitchFamily="34" charset="0"/>
              </a:rPr>
              <a:t>Internationalization</a:t>
            </a:r>
            <a:endParaRPr lang="fi-FI" sz="2000" dirty="0" smtClean="0">
              <a:latin typeface="Arial" pitchFamily="34" charset="0"/>
              <a:cs typeface="Arial" pitchFamily="34" charset="0"/>
            </a:endParaRPr>
          </a:p>
          <a:p>
            <a:pPr>
              <a:buNone/>
            </a:pPr>
            <a:r>
              <a:rPr lang="fi-FI" sz="2000" dirty="0" smtClean="0">
                <a:latin typeface="Arial" pitchFamily="34" charset="0"/>
                <a:cs typeface="Arial" pitchFamily="34" charset="0"/>
              </a:rPr>
              <a:t>6. </a:t>
            </a:r>
            <a:r>
              <a:rPr lang="fi-FI" sz="2000" dirty="0" err="1" smtClean="0">
                <a:latin typeface="Arial" pitchFamily="34" charset="0"/>
                <a:cs typeface="Arial" pitchFamily="34" charset="0"/>
              </a:rPr>
              <a:t>Satisfaction</a:t>
            </a:r>
            <a:r>
              <a:rPr lang="fi-FI" sz="2000" dirty="0" smtClean="0">
                <a:latin typeface="Arial" pitchFamily="34" charset="0"/>
                <a:cs typeface="Arial" pitchFamily="34" charset="0"/>
              </a:rPr>
              <a:t> of the </a:t>
            </a:r>
            <a:r>
              <a:rPr lang="fi-FI" sz="2000" dirty="0" err="1" smtClean="0">
                <a:latin typeface="Arial" pitchFamily="34" charset="0"/>
                <a:cs typeface="Arial" pitchFamily="34" charset="0"/>
              </a:rPr>
              <a:t>students</a:t>
            </a:r>
            <a:endParaRPr lang="fi-FI" sz="2000" dirty="0" smtClean="0">
              <a:latin typeface="Arial" pitchFamily="34" charset="0"/>
              <a:cs typeface="Arial" pitchFamily="34" charset="0"/>
            </a:endParaRPr>
          </a:p>
          <a:p>
            <a:pPr>
              <a:buNone/>
            </a:pPr>
            <a:r>
              <a:rPr lang="fi-FI" sz="2000" dirty="0" smtClean="0">
                <a:latin typeface="Arial" pitchFamily="34" charset="0"/>
                <a:cs typeface="Arial" pitchFamily="34" charset="0"/>
              </a:rPr>
              <a:t>7. </a:t>
            </a:r>
            <a:r>
              <a:rPr lang="fi-FI" sz="2000" dirty="0" err="1" smtClean="0">
                <a:latin typeface="Arial" pitchFamily="34" charset="0"/>
                <a:cs typeface="Arial" pitchFamily="34" charset="0"/>
              </a:rPr>
              <a:t>Fluency</a:t>
            </a:r>
            <a:r>
              <a:rPr lang="fi-FI" sz="2000" dirty="0" smtClean="0">
                <a:latin typeface="Arial" pitchFamily="34" charset="0"/>
                <a:cs typeface="Arial" pitchFamily="34" charset="0"/>
              </a:rPr>
              <a:t> of the </a:t>
            </a:r>
            <a:r>
              <a:rPr lang="fi-FI" sz="2000" dirty="0" err="1" smtClean="0">
                <a:latin typeface="Arial" pitchFamily="34" charset="0"/>
                <a:cs typeface="Arial" pitchFamily="34" charset="0"/>
              </a:rPr>
              <a:t>studies</a:t>
            </a:r>
            <a:endParaRPr lang="fi-FI" sz="2000" dirty="0" smtClean="0">
              <a:latin typeface="Arial" pitchFamily="34" charset="0"/>
              <a:cs typeface="Arial" pitchFamily="34" charset="0"/>
            </a:endParaRPr>
          </a:p>
          <a:p>
            <a:pPr>
              <a:buNone/>
            </a:pPr>
            <a:r>
              <a:rPr lang="fi-FI" sz="2000" dirty="0" smtClean="0">
                <a:latin typeface="Arial" pitchFamily="34" charset="0"/>
                <a:cs typeface="Arial" pitchFamily="34" charset="0"/>
              </a:rPr>
              <a:t>8. </a:t>
            </a:r>
            <a:r>
              <a:rPr lang="fi-FI" sz="2000" dirty="0" err="1" smtClean="0">
                <a:latin typeface="Arial" pitchFamily="34" charset="0"/>
                <a:cs typeface="Arial" pitchFamily="34" charset="0"/>
              </a:rPr>
              <a:t>Number</a:t>
            </a:r>
            <a:r>
              <a:rPr lang="fi-FI" sz="2000" dirty="0" smtClean="0">
                <a:latin typeface="Arial" pitchFamily="34" charset="0"/>
                <a:cs typeface="Arial" pitchFamily="34" charset="0"/>
              </a:rPr>
              <a:t> of </a:t>
            </a:r>
            <a:r>
              <a:rPr lang="fi-FI" sz="2000" dirty="0" err="1" smtClean="0">
                <a:latin typeface="Arial" pitchFamily="34" charset="0"/>
                <a:cs typeface="Arial" pitchFamily="34" charset="0"/>
              </a:rPr>
              <a:t>degrees</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vrs</a:t>
            </a:r>
            <a:r>
              <a:rPr lang="fi-FI" sz="2000" dirty="0" smtClean="0">
                <a:latin typeface="Arial" pitchFamily="34" charset="0"/>
                <a:cs typeface="Arial" pitchFamily="34" charset="0"/>
              </a:rPr>
              <a:t>. The </a:t>
            </a:r>
            <a:r>
              <a:rPr lang="fi-FI" sz="2000" dirty="0" err="1" smtClean="0">
                <a:latin typeface="Arial" pitchFamily="34" charset="0"/>
                <a:cs typeface="Arial" pitchFamily="34" charset="0"/>
              </a:rPr>
              <a:t>aim</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given</a:t>
            </a:r>
            <a:r>
              <a:rPr lang="fi-FI" sz="2000" dirty="0" smtClean="0">
                <a:latin typeface="Arial" pitchFamily="34" charset="0"/>
                <a:cs typeface="Arial" pitchFamily="34" charset="0"/>
              </a:rPr>
              <a:t> to </a:t>
            </a:r>
            <a:r>
              <a:rPr lang="fi-FI" sz="2000" dirty="0" err="1" smtClean="0">
                <a:latin typeface="Arial" pitchFamily="34" charset="0"/>
                <a:cs typeface="Arial" pitchFamily="34" charset="0"/>
              </a:rPr>
              <a:t>Ministry</a:t>
            </a:r>
            <a:r>
              <a:rPr lang="fi-FI" sz="2000" dirty="0" smtClean="0">
                <a:latin typeface="Arial" pitchFamily="34" charset="0"/>
                <a:cs typeface="Arial" pitchFamily="34" charset="0"/>
              </a:rPr>
              <a:t> of </a:t>
            </a:r>
            <a:r>
              <a:rPr lang="fi-FI" sz="2000" dirty="0" err="1" smtClean="0">
                <a:latin typeface="Arial" pitchFamily="34" charset="0"/>
                <a:cs typeface="Arial" pitchFamily="34" charset="0"/>
              </a:rPr>
              <a:t>Education</a:t>
            </a:r>
            <a:r>
              <a:rPr lang="fi-FI" sz="2000" dirty="0" smtClean="0">
                <a:latin typeface="Arial" pitchFamily="34" charset="0"/>
                <a:cs typeface="Arial" pitchFamily="34" charset="0"/>
              </a:rPr>
              <a:t> and Culture in the </a:t>
            </a:r>
            <a:r>
              <a:rPr lang="fi-FI" sz="2000" dirty="0" err="1" smtClean="0">
                <a:latin typeface="Arial" pitchFamily="34" charset="0"/>
                <a:cs typeface="Arial" pitchFamily="34" charset="0"/>
              </a:rPr>
              <a:t>negotiation</a:t>
            </a:r>
            <a:endParaRPr lang="fi-FI" sz="2000" dirty="0" smtClean="0">
              <a:latin typeface="Arial" pitchFamily="34" charset="0"/>
              <a:cs typeface="Arial" pitchFamily="34" charset="0"/>
            </a:endParaRPr>
          </a:p>
          <a:p>
            <a:pPr>
              <a:buNone/>
            </a:pPr>
            <a:r>
              <a:rPr lang="fi-FI" sz="2000" dirty="0" smtClean="0">
                <a:latin typeface="Arial" pitchFamily="34" charset="0"/>
                <a:cs typeface="Arial" pitchFamily="34" charset="0"/>
              </a:rPr>
              <a:t>9. </a:t>
            </a:r>
            <a:r>
              <a:rPr lang="fi-FI" sz="2000" dirty="0" err="1" smtClean="0">
                <a:latin typeface="Arial" pitchFamily="34" charset="0"/>
                <a:cs typeface="Arial" pitchFamily="34" charset="0"/>
              </a:rPr>
              <a:t>Employment</a:t>
            </a:r>
            <a:r>
              <a:rPr lang="fi-FI" sz="2000" dirty="0" smtClean="0">
                <a:latin typeface="Arial" pitchFamily="34" charset="0"/>
                <a:cs typeface="Arial" pitchFamily="34" charset="0"/>
              </a:rPr>
              <a:t> of </a:t>
            </a:r>
            <a:r>
              <a:rPr lang="fi-FI" sz="2000" dirty="0" err="1" smtClean="0">
                <a:latin typeface="Arial" pitchFamily="34" charset="0"/>
                <a:cs typeface="Arial" pitchFamily="34" charset="0"/>
              </a:rPr>
              <a:t>graduated</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students</a:t>
            </a:r>
            <a:endParaRPr lang="fi-FI" sz="2000" dirty="0" smtClean="0">
              <a:latin typeface="Arial" pitchFamily="34" charset="0"/>
              <a:cs typeface="Arial" pitchFamily="34" charset="0"/>
            </a:endParaRPr>
          </a:p>
          <a:p>
            <a:pPr>
              <a:buNone/>
            </a:pPr>
            <a:r>
              <a:rPr lang="fi-FI" sz="2000" dirty="0" smtClean="0">
                <a:latin typeface="Arial" pitchFamily="34" charset="0"/>
                <a:cs typeface="Arial" pitchFamily="34" charset="0"/>
              </a:rPr>
              <a:t>10. </a:t>
            </a:r>
            <a:r>
              <a:rPr lang="fi-FI" sz="2000" dirty="0" err="1" smtClean="0">
                <a:latin typeface="Arial" pitchFamily="34" charset="0"/>
                <a:cs typeface="Arial" pitchFamily="34" charset="0"/>
              </a:rPr>
              <a:t>Positiv</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regional</a:t>
            </a:r>
            <a:r>
              <a:rPr lang="fi-FI" sz="2000" dirty="0" smtClean="0">
                <a:latin typeface="Arial" pitchFamily="34" charset="0"/>
                <a:cs typeface="Arial" pitchFamily="34" charset="0"/>
              </a:rPr>
              <a:t> </a:t>
            </a:r>
            <a:r>
              <a:rPr lang="fi-FI" sz="2000" dirty="0" err="1" smtClean="0">
                <a:latin typeface="Arial" pitchFamily="34" charset="0"/>
                <a:cs typeface="Arial" pitchFamily="34" charset="0"/>
              </a:rPr>
              <a:t>impact</a:t>
            </a:r>
            <a:endParaRPr lang="fi-FI" sz="2000" dirty="0">
              <a:latin typeface="Arial" pitchFamily="34" charset="0"/>
              <a:cs typeface="Arial" pitchFamily="34" charset="0"/>
            </a:endParaRPr>
          </a:p>
        </p:txBody>
      </p:sp>
      <p:sp>
        <p:nvSpPr>
          <p:cNvPr id="3" name="Alatunnisteen paikkamerkki 2"/>
          <p:cNvSpPr>
            <a:spLocks noGrp="1"/>
          </p:cNvSpPr>
          <p:nvPr>
            <p:ph type="ftr" sz="quarter" idx="11"/>
          </p:nvPr>
        </p:nvSpPr>
        <p:spPr/>
        <p:txBody>
          <a:bodyPr/>
          <a:lstStyle/>
          <a:p>
            <a:r>
              <a:rPr lang="fi-FI" dirty="0" smtClean="0"/>
              <a:t>Marja-Liisa Tenhunen </a:t>
            </a:r>
            <a:r>
              <a:rPr lang="fi-FI" dirty="0" err="1" smtClean="0"/>
              <a:t>PhD</a:t>
            </a:r>
            <a:r>
              <a:rPr lang="fi-FI" dirty="0" smtClean="0"/>
              <a:t>(Econ.)</a:t>
            </a:r>
            <a:endParaRPr lang="fi-FI" dirty="0"/>
          </a:p>
        </p:txBody>
      </p:sp>
      <p:sp>
        <p:nvSpPr>
          <p:cNvPr id="4" name="Dian numeron paikkamerkki 3"/>
          <p:cNvSpPr>
            <a:spLocks noGrp="1"/>
          </p:cNvSpPr>
          <p:nvPr>
            <p:ph type="sldNum" sz="quarter" idx="12"/>
          </p:nvPr>
        </p:nvSpPr>
        <p:spPr/>
        <p:txBody>
          <a:bodyPr/>
          <a:lstStyle/>
          <a:p>
            <a:fld id="{7A293E77-8272-4FF7-AAA7-FD8480C8E20E}" type="slidenum">
              <a:rPr lang="fi-FI" smtClean="0"/>
              <a:pPr/>
              <a:t>23</a:t>
            </a:fld>
            <a:endParaRPr lang="fi-FI"/>
          </a:p>
        </p:txBody>
      </p:sp>
      <p:sp>
        <p:nvSpPr>
          <p:cNvPr id="5" name="Otsikko 4"/>
          <p:cNvSpPr>
            <a:spLocks noGrp="1"/>
          </p:cNvSpPr>
          <p:nvPr>
            <p:ph type="title"/>
          </p:nvPr>
        </p:nvSpPr>
        <p:spPr>
          <a:xfrm>
            <a:off x="457200" y="274638"/>
            <a:ext cx="8229600" cy="922114"/>
          </a:xfrm>
          <a:solidFill>
            <a:schemeClr val="accent1">
              <a:lumMod val="20000"/>
              <a:lumOff val="80000"/>
            </a:schemeClr>
          </a:solidFill>
        </p:spPr>
        <p:txBody>
          <a:bodyPr>
            <a:normAutofit/>
          </a:bodyPr>
          <a:lstStyle/>
          <a:p>
            <a:r>
              <a:rPr lang="fi-FI" sz="3200" dirty="0" err="1" smtClean="0">
                <a:latin typeface="Arial" pitchFamily="34" charset="0"/>
                <a:cs typeface="Arial" pitchFamily="34" charset="0"/>
              </a:rPr>
              <a:t>Indicators</a:t>
            </a:r>
            <a:r>
              <a:rPr lang="fi-FI" sz="3200" dirty="0" smtClean="0">
                <a:latin typeface="Arial" pitchFamily="34" charset="0"/>
                <a:cs typeface="Arial" pitchFamily="34" charset="0"/>
              </a:rPr>
              <a:t> in </a:t>
            </a:r>
            <a:r>
              <a:rPr lang="fi-FI" sz="3200" dirty="0" err="1" smtClean="0">
                <a:latin typeface="Arial" pitchFamily="34" charset="0"/>
                <a:cs typeface="Arial" pitchFamily="34" charset="0"/>
              </a:rPr>
              <a:t>evaluation</a:t>
            </a:r>
            <a:endParaRPr lang="fi-FI" sz="3200" dirty="0">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isällön paikkamerkki 5"/>
          <p:cNvSpPr>
            <a:spLocks noGrp="1"/>
          </p:cNvSpPr>
          <p:nvPr>
            <p:ph idx="1"/>
          </p:nvPr>
        </p:nvSpPr>
        <p:spPr/>
        <p:txBody>
          <a:bodyPr/>
          <a:lstStyle/>
          <a:p>
            <a:pPr algn="ctr">
              <a:buNone/>
            </a:pPr>
            <a:r>
              <a:rPr lang="en-GB" sz="6000" b="1" dirty="0" smtClean="0"/>
              <a:t>Thank you!</a:t>
            </a:r>
            <a:endParaRPr lang="en-GB" sz="6000" b="1" dirty="0"/>
          </a:p>
        </p:txBody>
      </p:sp>
      <p:sp>
        <p:nvSpPr>
          <p:cNvPr id="3" name="Dian numeron paikkamerkki 2"/>
          <p:cNvSpPr>
            <a:spLocks noGrp="1"/>
          </p:cNvSpPr>
          <p:nvPr>
            <p:ph type="sldNum" sz="quarter" idx="12"/>
          </p:nvPr>
        </p:nvSpPr>
        <p:spPr/>
        <p:txBody>
          <a:bodyPr/>
          <a:lstStyle/>
          <a:p>
            <a:fld id="{7A293E77-8272-4FF7-AAA7-FD8480C8E20E}" type="slidenum">
              <a:rPr lang="fi-FI" smtClean="0"/>
              <a:pPr/>
              <a:t>24</a:t>
            </a:fld>
            <a:endParaRPr lang="fi-FI"/>
          </a:p>
        </p:txBody>
      </p:sp>
      <p:sp>
        <p:nvSpPr>
          <p:cNvPr id="4" name="Alatunnisteen paikkamerkki 3"/>
          <p:cNvSpPr>
            <a:spLocks noGrp="1"/>
          </p:cNvSpPr>
          <p:nvPr>
            <p:ph type="ftr" sz="quarter" idx="11"/>
          </p:nvPr>
        </p:nvSpPr>
        <p:spPr/>
        <p:txBody>
          <a:bodyPr/>
          <a:lstStyle/>
          <a:p>
            <a:r>
              <a:rPr lang="fi-FI" smtClean="0"/>
              <a:t>Marja-Liisa Tenhunen PhD(Econ.)</a:t>
            </a:r>
            <a:endParaRPr lang="fi-FI"/>
          </a:p>
        </p:txBody>
      </p:sp>
      <p:pic>
        <p:nvPicPr>
          <p:cNvPr id="1028" name="Picture 4" descr="https://encrypted-tbn0.gstatic.com/images?q=tbn:ANd9GcRqXdZN8N07-Hnkrup1Vs_VJbUJN7ssqDK-6__lvR_5TcMTVu3kJSACbL7e">
            <a:hlinkClick r:id="rId2"/>
          </p:cNvPr>
          <p:cNvPicPr>
            <a:picLocks noChangeAspect="1" noChangeArrowheads="1"/>
          </p:cNvPicPr>
          <p:nvPr/>
        </p:nvPicPr>
        <p:blipFill>
          <a:blip r:embed="rId3" cstate="print"/>
          <a:srcRect/>
          <a:stretch>
            <a:fillRect/>
          </a:stretch>
        </p:blipFill>
        <p:spPr bwMode="auto">
          <a:xfrm>
            <a:off x="2627785" y="2852936"/>
            <a:ext cx="3672407" cy="236026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tunnisteen paikkamerkki 1"/>
          <p:cNvSpPr>
            <a:spLocks noGrp="1"/>
          </p:cNvSpPr>
          <p:nvPr>
            <p:ph type="ftr" sz="quarter" idx="11"/>
          </p:nvPr>
        </p:nvSpPr>
        <p:spPr/>
        <p:txBody>
          <a:bodyPr/>
          <a:lstStyle/>
          <a:p>
            <a:r>
              <a:rPr lang="fi-FI" smtClean="0"/>
              <a:t>Marja-Liisa Tenhunen PhD(Econ.)</a:t>
            </a:r>
            <a:endParaRPr lang="fi-FI"/>
          </a:p>
        </p:txBody>
      </p:sp>
      <p:sp>
        <p:nvSpPr>
          <p:cNvPr id="3" name="Dian numeron paikkamerkki 2"/>
          <p:cNvSpPr>
            <a:spLocks noGrp="1"/>
          </p:cNvSpPr>
          <p:nvPr>
            <p:ph type="sldNum" sz="quarter" idx="12"/>
          </p:nvPr>
        </p:nvSpPr>
        <p:spPr/>
        <p:txBody>
          <a:bodyPr/>
          <a:lstStyle/>
          <a:p>
            <a:fld id="{7A293E77-8272-4FF7-AAA7-FD8480C8E20E}" type="slidenum">
              <a:rPr lang="fi-FI" smtClean="0"/>
              <a:pPr/>
              <a:t>3</a:t>
            </a:fld>
            <a:endParaRPr lang="fi-FI"/>
          </a:p>
        </p:txBody>
      </p:sp>
      <p:pic>
        <p:nvPicPr>
          <p:cNvPr id="4" name="Picture 1"/>
          <p:cNvPicPr>
            <a:picLocks noGrp="1" noChangeAspect="1" noChangeArrowheads="1"/>
          </p:cNvPicPr>
          <p:nvPr/>
        </p:nvPicPr>
        <p:blipFill>
          <a:blip r:embed="rId2" cstate="print"/>
          <a:srcRect/>
          <a:stretch>
            <a:fillRect/>
          </a:stretch>
        </p:blipFill>
        <p:spPr bwMode="auto">
          <a:xfrm>
            <a:off x="2749549" y="692696"/>
            <a:ext cx="4110860" cy="5760640"/>
          </a:xfrm>
          <a:prstGeom prst="rect">
            <a:avLst/>
          </a:prstGeom>
          <a:noFill/>
          <a:ln w="9525">
            <a:noFill/>
            <a:miter lim="800000"/>
            <a:headEnd/>
            <a:tailEnd/>
          </a:ln>
        </p:spPr>
      </p:pic>
      <p:sp>
        <p:nvSpPr>
          <p:cNvPr id="5" name="Suorakulmio 4"/>
          <p:cNvSpPr/>
          <p:nvPr/>
        </p:nvSpPr>
        <p:spPr>
          <a:xfrm>
            <a:off x="467544" y="1"/>
            <a:ext cx="7272808" cy="1508105"/>
          </a:xfrm>
          <a:prstGeom prst="rect">
            <a:avLst/>
          </a:prstGeom>
        </p:spPr>
        <p:txBody>
          <a:bodyPr wrap="square">
            <a:spAutoFit/>
          </a:bodyPr>
          <a:lstStyle/>
          <a:p>
            <a:r>
              <a:rPr lang="fi-FI" sz="2800" b="1" dirty="0" smtClean="0">
                <a:solidFill>
                  <a:schemeClr val="tx2">
                    <a:satMod val="130000"/>
                  </a:schemeClr>
                </a:solidFill>
                <a:latin typeface="Arial" pitchFamily="34" charset="0"/>
                <a:cs typeface="Arial" pitchFamily="34" charset="0"/>
              </a:rPr>
              <a:t>The </a:t>
            </a:r>
            <a:r>
              <a:rPr lang="fi-FI" sz="2800" b="1" dirty="0" err="1" smtClean="0">
                <a:solidFill>
                  <a:schemeClr val="tx2">
                    <a:satMod val="130000"/>
                  </a:schemeClr>
                </a:solidFill>
                <a:latin typeface="Arial" pitchFamily="34" charset="0"/>
                <a:cs typeface="Arial" pitchFamily="34" charset="0"/>
              </a:rPr>
              <a:t>Education</a:t>
            </a:r>
            <a:r>
              <a:rPr lang="fi-FI" sz="2800" b="1" dirty="0" smtClean="0">
                <a:solidFill>
                  <a:schemeClr val="tx2">
                    <a:satMod val="130000"/>
                  </a:schemeClr>
                </a:solidFill>
                <a:latin typeface="Arial" pitchFamily="34" charset="0"/>
                <a:cs typeface="Arial" pitchFamily="34" charset="0"/>
              </a:rPr>
              <a:t> System of Finland</a:t>
            </a:r>
            <a:r>
              <a:rPr lang="fi-FI" sz="2800" dirty="0" smtClean="0">
                <a:solidFill>
                  <a:schemeClr val="tx2">
                    <a:satMod val="130000"/>
                  </a:schemeClr>
                </a:solidFill>
                <a:latin typeface="Arial" pitchFamily="34" charset="0"/>
                <a:cs typeface="Arial" pitchFamily="34" charset="0"/>
              </a:rPr>
              <a:t/>
            </a:r>
            <a:br>
              <a:rPr lang="fi-FI" sz="2800" dirty="0" smtClean="0">
                <a:solidFill>
                  <a:schemeClr val="tx2">
                    <a:satMod val="130000"/>
                  </a:schemeClr>
                </a:solidFill>
                <a:latin typeface="Arial" pitchFamily="34" charset="0"/>
                <a:cs typeface="Arial" pitchFamily="34" charset="0"/>
              </a:rPr>
            </a:br>
            <a:r>
              <a:rPr lang="fi-FI" sz="2800" dirty="0" smtClean="0">
                <a:solidFill>
                  <a:schemeClr val="tx2">
                    <a:satMod val="130000"/>
                  </a:schemeClr>
                </a:solidFill>
                <a:latin typeface="Arial" pitchFamily="34" charset="0"/>
                <a:cs typeface="Arial" pitchFamily="34" charset="0"/>
              </a:rPr>
              <a:t>(</a:t>
            </a:r>
            <a:r>
              <a:rPr lang="fi-FI" dirty="0" err="1" smtClean="0">
                <a:solidFill>
                  <a:schemeClr val="tx2">
                    <a:satMod val="130000"/>
                  </a:schemeClr>
                </a:solidFill>
                <a:latin typeface="Arial" pitchFamily="34" charset="0"/>
                <a:cs typeface="Arial" pitchFamily="34" charset="0"/>
              </a:rPr>
              <a:t>Polytechic</a:t>
            </a:r>
            <a:r>
              <a:rPr lang="fi-FI" dirty="0" smtClean="0">
                <a:solidFill>
                  <a:schemeClr val="tx2">
                    <a:satMod val="130000"/>
                  </a:schemeClr>
                </a:solidFill>
                <a:latin typeface="Arial" pitchFamily="34" charset="0"/>
                <a:cs typeface="Arial" pitchFamily="34" charset="0"/>
              </a:rPr>
              <a:t> is </a:t>
            </a:r>
          </a:p>
          <a:p>
            <a:r>
              <a:rPr lang="fi-FI" dirty="0" err="1" smtClean="0">
                <a:solidFill>
                  <a:schemeClr val="tx2">
                    <a:satMod val="130000"/>
                  </a:schemeClr>
                </a:solidFill>
                <a:latin typeface="Arial" pitchFamily="34" charset="0"/>
                <a:cs typeface="Arial" pitchFamily="34" charset="0"/>
              </a:rPr>
              <a:t>University</a:t>
            </a:r>
            <a:r>
              <a:rPr lang="fi-FI" dirty="0" smtClean="0">
                <a:solidFill>
                  <a:schemeClr val="tx2">
                    <a:satMod val="130000"/>
                  </a:schemeClr>
                </a:solidFill>
                <a:latin typeface="Arial" pitchFamily="34" charset="0"/>
                <a:cs typeface="Arial" pitchFamily="34" charset="0"/>
              </a:rPr>
              <a:t> of</a:t>
            </a:r>
          </a:p>
          <a:p>
            <a:r>
              <a:rPr lang="fi-FI" dirty="0" smtClean="0">
                <a:solidFill>
                  <a:schemeClr val="tx2">
                    <a:satMod val="130000"/>
                  </a:schemeClr>
                </a:solidFill>
                <a:latin typeface="Arial" pitchFamily="34" charset="0"/>
                <a:cs typeface="Arial" pitchFamily="34" charset="0"/>
              </a:rPr>
              <a:t> </a:t>
            </a:r>
            <a:r>
              <a:rPr lang="fi-FI" dirty="0" err="1" smtClean="0">
                <a:solidFill>
                  <a:schemeClr val="tx2">
                    <a:satMod val="130000"/>
                  </a:schemeClr>
                </a:solidFill>
                <a:latin typeface="Arial" pitchFamily="34" charset="0"/>
                <a:cs typeface="Arial" pitchFamily="34" charset="0"/>
              </a:rPr>
              <a:t>Applied</a:t>
            </a:r>
            <a:r>
              <a:rPr lang="fi-FI" dirty="0" smtClean="0">
                <a:solidFill>
                  <a:schemeClr val="tx2">
                    <a:satMod val="130000"/>
                  </a:schemeClr>
                </a:solidFill>
                <a:latin typeface="Arial" pitchFamily="34" charset="0"/>
                <a:cs typeface="Arial" pitchFamily="34" charset="0"/>
              </a:rPr>
              <a:t> Sciences)</a:t>
            </a:r>
            <a:endParaRPr lang="fi-F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atunnisteen paikkamerkki 2"/>
          <p:cNvSpPr>
            <a:spLocks noGrp="1"/>
          </p:cNvSpPr>
          <p:nvPr>
            <p:ph type="ftr" sz="quarter" idx="11"/>
          </p:nvPr>
        </p:nvSpPr>
        <p:spPr/>
        <p:txBody>
          <a:bodyPr/>
          <a:lstStyle/>
          <a:p>
            <a:r>
              <a:rPr lang="fi-FI" smtClean="0"/>
              <a:t>Marja-Liisa Tenhunen PhD(Econ.)</a:t>
            </a:r>
            <a:endParaRPr lang="fi-FI"/>
          </a:p>
        </p:txBody>
      </p:sp>
      <p:sp>
        <p:nvSpPr>
          <p:cNvPr id="4" name="Dian numeron paikkamerkki 3"/>
          <p:cNvSpPr>
            <a:spLocks noGrp="1"/>
          </p:cNvSpPr>
          <p:nvPr>
            <p:ph type="sldNum" sz="quarter" idx="12"/>
          </p:nvPr>
        </p:nvSpPr>
        <p:spPr/>
        <p:txBody>
          <a:bodyPr/>
          <a:lstStyle/>
          <a:p>
            <a:fld id="{7A293E77-8272-4FF7-AAA7-FD8480C8E20E}" type="slidenum">
              <a:rPr lang="fi-FI" smtClean="0"/>
              <a:pPr/>
              <a:t>4</a:t>
            </a:fld>
            <a:endParaRPr lang="fi-FI"/>
          </a:p>
        </p:txBody>
      </p:sp>
      <p:sp>
        <p:nvSpPr>
          <p:cNvPr id="2" name="Sisällön paikkamerkki 1"/>
          <p:cNvSpPr>
            <a:spLocks noGrp="1"/>
          </p:cNvSpPr>
          <p:nvPr>
            <p:ph idx="4294967295"/>
          </p:nvPr>
        </p:nvSpPr>
        <p:spPr>
          <a:xfrm>
            <a:off x="0" y="1052513"/>
            <a:ext cx="8291513" cy="4954587"/>
          </a:xfrm>
        </p:spPr>
        <p:txBody>
          <a:bodyPr>
            <a:normAutofit fontScale="77500" lnSpcReduction="20000"/>
          </a:bodyPr>
          <a:lstStyle/>
          <a:p>
            <a:pPr>
              <a:lnSpc>
                <a:spcPct val="120000"/>
              </a:lnSpc>
              <a:spcBef>
                <a:spcPts val="1200"/>
              </a:spcBef>
              <a:buNone/>
            </a:pPr>
            <a:r>
              <a:rPr lang="en-US" sz="2800" dirty="0" smtClean="0"/>
              <a:t>   </a:t>
            </a:r>
            <a:r>
              <a:rPr lang="en-US" sz="3100" dirty="0" smtClean="0">
                <a:latin typeface="Arial" pitchFamily="34" charset="0"/>
                <a:cs typeface="Arial" pitchFamily="34" charset="0"/>
              </a:rPr>
              <a:t>The higher education system is seen as an essential element of Finland’s national and regional innovation systems, and there is a link between higher education and economic policies. These policies have been strengthened by several national policy initiatives and reforms within both the university and universities of applied sciences sectors.  Currently, there are 16 universities and 24 universities of applied sciences in Finland. Constitutionally, Finland is a bilingual nation and two universities and two universities of applied sciences teach predominantly in the Swedish language.</a:t>
            </a:r>
            <a:endParaRPr lang="fi-FI" sz="3100" dirty="0" smtClean="0">
              <a:latin typeface="Arial" pitchFamily="34" charset="0"/>
              <a:cs typeface="Arial" pitchFamily="34" charset="0"/>
            </a:endParaRPr>
          </a:p>
          <a:p>
            <a:pPr>
              <a:buNone/>
            </a:pPr>
            <a:r>
              <a:rPr lang="en-US" sz="3100" dirty="0" smtClean="0">
                <a:latin typeface="Arial" pitchFamily="34" charset="0"/>
                <a:cs typeface="Arial" pitchFamily="34" charset="0"/>
              </a:rPr>
              <a:t> </a:t>
            </a:r>
            <a:endParaRPr lang="fi-FI" sz="3100" dirty="0" smtClean="0">
              <a:latin typeface="Arial" pitchFamily="34" charset="0"/>
              <a:cs typeface="Arial" pitchFamily="34" charset="0"/>
            </a:endParaRPr>
          </a:p>
          <a:p>
            <a:endParaRPr lang="fi-FI"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a:bodyPr>
          <a:lstStyle/>
          <a:p>
            <a:pPr>
              <a:spcBef>
                <a:spcPts val="1200"/>
              </a:spcBef>
              <a:buNone/>
            </a:pPr>
            <a:r>
              <a:rPr lang="en-US" dirty="0" smtClean="0"/>
              <a:t>	</a:t>
            </a:r>
            <a:r>
              <a:rPr lang="en-US" sz="2800" dirty="0" smtClean="0">
                <a:latin typeface="Arial" pitchFamily="34" charset="0"/>
                <a:cs typeface="Arial" pitchFamily="34" charset="0"/>
              </a:rPr>
              <a:t>The Finnish education system is about to enter a period of radical change. The new University Act in 2010 provided universities with independent legal status, changed their relationship with the government in several ways, affected university governance arrangements, and altered the relationship between staff and their university employers. </a:t>
            </a:r>
          </a:p>
          <a:p>
            <a:pPr>
              <a:spcBef>
                <a:spcPts val="1200"/>
              </a:spcBef>
              <a:buNone/>
            </a:pPr>
            <a:endParaRPr lang="en-US" sz="2200" dirty="0" smtClean="0"/>
          </a:p>
          <a:p>
            <a:pPr>
              <a:spcBef>
                <a:spcPts val="1200"/>
              </a:spcBef>
              <a:buNone/>
            </a:pPr>
            <a:r>
              <a:rPr lang="en-US" sz="2200" dirty="0" smtClean="0"/>
              <a:t>	</a:t>
            </a:r>
            <a:endParaRPr lang="fi-FI" sz="2200" dirty="0"/>
          </a:p>
        </p:txBody>
      </p:sp>
      <p:sp>
        <p:nvSpPr>
          <p:cNvPr id="2" name="Otsikko 1"/>
          <p:cNvSpPr>
            <a:spLocks noGrp="1"/>
          </p:cNvSpPr>
          <p:nvPr>
            <p:ph type="title"/>
          </p:nvPr>
        </p:nvSpPr>
        <p:spPr>
          <a:xfrm>
            <a:off x="539552" y="274638"/>
            <a:ext cx="8147248" cy="1066130"/>
          </a:xfrm>
          <a:solidFill>
            <a:schemeClr val="accent1">
              <a:lumMod val="20000"/>
              <a:lumOff val="80000"/>
            </a:schemeClr>
          </a:solidFill>
        </p:spPr>
        <p:txBody>
          <a:bodyPr>
            <a:normAutofit/>
          </a:bodyPr>
          <a:lstStyle/>
          <a:p>
            <a:r>
              <a:rPr lang="en-US" sz="3200" b="1" dirty="0" smtClean="0">
                <a:latin typeface="Arial" pitchFamily="34" charset="0"/>
                <a:cs typeface="Arial" pitchFamily="34" charset="0"/>
              </a:rPr>
              <a:t>   The New University Act  </a:t>
            </a:r>
            <a:endParaRPr lang="fi-FI" sz="3200" b="1"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5</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isällön paikkamerkki 1"/>
          <p:cNvSpPr>
            <a:spLocks noGrp="1"/>
          </p:cNvSpPr>
          <p:nvPr>
            <p:ph idx="1"/>
          </p:nvPr>
        </p:nvSpPr>
        <p:spPr/>
        <p:txBody>
          <a:bodyPr/>
          <a:lstStyle/>
          <a:p>
            <a:pPr>
              <a:buNone/>
            </a:pPr>
            <a:r>
              <a:rPr lang="en-US" sz="2800" dirty="0" smtClean="0"/>
              <a:t>  </a:t>
            </a:r>
          </a:p>
          <a:p>
            <a:pPr>
              <a:buNone/>
            </a:pPr>
            <a:r>
              <a:rPr lang="en-US" sz="2800" dirty="0" smtClean="0"/>
              <a:t>  The Finnish government will support all universities and universities of applied sciences to become very capable in the international competition, so that “</a:t>
            </a:r>
            <a:r>
              <a:rPr lang="en-US" sz="2800" b="1" u="sng" dirty="0" smtClean="0"/>
              <a:t>by 2020</a:t>
            </a:r>
            <a:r>
              <a:rPr lang="en-US" sz="2800" dirty="0" smtClean="0"/>
              <a:t> </a:t>
            </a:r>
            <a:r>
              <a:rPr lang="en-US" sz="2800" b="1" u="sng" dirty="0" smtClean="0"/>
              <a:t>Finland is the most competent country in the whole world.”</a:t>
            </a:r>
            <a:endParaRPr lang="fi-FI" sz="2800" b="1" u="sng" dirty="0" smtClean="0"/>
          </a:p>
          <a:p>
            <a:endParaRPr lang="fi-FI" dirty="0"/>
          </a:p>
        </p:txBody>
      </p:sp>
      <p:sp>
        <p:nvSpPr>
          <p:cNvPr id="3" name="Alatunnisteen paikkamerkki 2"/>
          <p:cNvSpPr>
            <a:spLocks noGrp="1"/>
          </p:cNvSpPr>
          <p:nvPr>
            <p:ph type="ftr" sz="quarter" idx="11"/>
          </p:nvPr>
        </p:nvSpPr>
        <p:spPr/>
        <p:txBody>
          <a:bodyPr/>
          <a:lstStyle/>
          <a:p>
            <a:r>
              <a:rPr lang="fi-FI" smtClean="0"/>
              <a:t>Marja-Liisa Tenhunen PhD(Econ.)</a:t>
            </a:r>
            <a:endParaRPr lang="fi-FI"/>
          </a:p>
        </p:txBody>
      </p:sp>
      <p:sp>
        <p:nvSpPr>
          <p:cNvPr id="4" name="Dian numeron paikkamerkki 3"/>
          <p:cNvSpPr>
            <a:spLocks noGrp="1"/>
          </p:cNvSpPr>
          <p:nvPr>
            <p:ph type="sldNum" sz="quarter" idx="12"/>
          </p:nvPr>
        </p:nvSpPr>
        <p:spPr/>
        <p:txBody>
          <a:bodyPr/>
          <a:lstStyle/>
          <a:p>
            <a:fld id="{7A293E77-8272-4FF7-AAA7-FD8480C8E20E}" type="slidenum">
              <a:rPr lang="fi-FI" smtClean="0"/>
              <a:pPr/>
              <a:t>6</a:t>
            </a:fld>
            <a:endParaRPr lang="fi-FI"/>
          </a:p>
        </p:txBody>
      </p:sp>
      <p:sp>
        <p:nvSpPr>
          <p:cNvPr id="5" name="Otsikko 4"/>
          <p:cNvSpPr>
            <a:spLocks noGrp="1"/>
          </p:cNvSpPr>
          <p:nvPr>
            <p:ph type="title"/>
          </p:nvPr>
        </p:nvSpPr>
        <p:spPr>
          <a:xfrm>
            <a:off x="467544" y="274638"/>
            <a:ext cx="8219256" cy="994122"/>
          </a:xfrm>
          <a:solidFill>
            <a:schemeClr val="accent1">
              <a:lumMod val="20000"/>
              <a:lumOff val="80000"/>
            </a:schemeClr>
          </a:solidFill>
        </p:spPr>
        <p:txBody>
          <a:bodyPr>
            <a:normAutofit/>
          </a:bodyPr>
          <a:lstStyle/>
          <a:p>
            <a:r>
              <a:rPr lang="fi-FI" sz="3200" dirty="0" err="1" smtClean="0">
                <a:latin typeface="Arial" pitchFamily="34" charset="0"/>
                <a:cs typeface="Arial" pitchFamily="34" charset="0"/>
              </a:rPr>
              <a:t>Primeminister</a:t>
            </a:r>
            <a:r>
              <a:rPr lang="fi-FI" sz="3200" dirty="0" smtClean="0">
                <a:latin typeface="Arial" pitchFamily="34" charset="0"/>
                <a:cs typeface="Arial" pitchFamily="34" charset="0"/>
              </a:rPr>
              <a:t> Jyrki Katainen: </a:t>
            </a:r>
            <a:endParaRPr lang="fi-FI" sz="32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67544" y="1628800"/>
            <a:ext cx="8229600" cy="4525963"/>
          </a:xfrm>
        </p:spPr>
        <p:txBody>
          <a:bodyPr>
            <a:normAutofit/>
          </a:bodyPr>
          <a:lstStyle/>
          <a:p>
            <a:pPr>
              <a:spcBef>
                <a:spcPts val="1200"/>
              </a:spcBef>
              <a:buNone/>
            </a:pPr>
            <a:r>
              <a:rPr lang="en-US" sz="2200" dirty="0" smtClean="0"/>
              <a:t>	</a:t>
            </a:r>
            <a:r>
              <a:rPr lang="en-US" sz="2400" dirty="0" smtClean="0">
                <a:latin typeface="Arial" pitchFamily="34" charset="0"/>
                <a:cs typeface="Arial" pitchFamily="34" charset="0"/>
              </a:rPr>
              <a:t>The Finnish government is committed to a binary system built around discrete degrees, degree titles and functions. It has stated its intention to clarify the division of responsibilities between universities and universities of applied sciences. The binary system in Finland has strong political support.</a:t>
            </a:r>
          </a:p>
          <a:p>
            <a:pPr>
              <a:spcBef>
                <a:spcPts val="1200"/>
              </a:spcBef>
              <a:buNone/>
            </a:pPr>
            <a:r>
              <a:rPr lang="en-US" sz="2400" b="1" dirty="0" smtClean="0">
                <a:latin typeface="Arial" pitchFamily="34" charset="0"/>
                <a:cs typeface="Arial" pitchFamily="34" charset="0"/>
              </a:rPr>
              <a:t>	</a:t>
            </a:r>
            <a:r>
              <a:rPr lang="en-US" sz="2400" dirty="0" smtClean="0">
                <a:latin typeface="Arial" pitchFamily="34" charset="0"/>
                <a:cs typeface="Arial" pitchFamily="34" charset="0"/>
              </a:rPr>
              <a:t>In this presentation, the focus is on the reform of Finnish </a:t>
            </a:r>
            <a:r>
              <a:rPr lang="en-US" sz="2400" b="1" dirty="0" smtClean="0">
                <a:latin typeface="Arial" pitchFamily="34" charset="0"/>
                <a:cs typeface="Arial" pitchFamily="34" charset="0"/>
              </a:rPr>
              <a:t>universities of applied sciences</a:t>
            </a:r>
            <a:r>
              <a:rPr lang="en-US" sz="2400" dirty="0" smtClean="0">
                <a:latin typeface="Arial" pitchFamily="34" charset="0"/>
                <a:cs typeface="Arial" pitchFamily="34" charset="0"/>
              </a:rPr>
              <a:t>. This reform, which is currently in progress, appropriately follows the guidelines of the new university act.</a:t>
            </a:r>
            <a:endParaRPr lang="fi-FI" sz="2400" dirty="0" smtClean="0">
              <a:latin typeface="Arial" pitchFamily="34" charset="0"/>
              <a:cs typeface="Arial" pitchFamily="34" charset="0"/>
            </a:endParaRPr>
          </a:p>
          <a:p>
            <a:endParaRPr lang="fi-FI" dirty="0"/>
          </a:p>
        </p:txBody>
      </p:sp>
      <p:sp>
        <p:nvSpPr>
          <p:cNvPr id="2" name="Otsikko 1"/>
          <p:cNvSpPr>
            <a:spLocks noGrp="1"/>
          </p:cNvSpPr>
          <p:nvPr>
            <p:ph type="title"/>
          </p:nvPr>
        </p:nvSpPr>
        <p:spPr>
          <a:xfrm>
            <a:off x="539552" y="274638"/>
            <a:ext cx="8147248" cy="922114"/>
          </a:xfrm>
          <a:solidFill>
            <a:schemeClr val="accent1">
              <a:lumMod val="20000"/>
              <a:lumOff val="80000"/>
            </a:schemeClr>
          </a:solidFill>
        </p:spPr>
        <p:txBody>
          <a:bodyPr>
            <a:normAutofit/>
          </a:bodyPr>
          <a:lstStyle/>
          <a:p>
            <a:r>
              <a:rPr lang="en-US" sz="2800" b="1" dirty="0" smtClean="0"/>
              <a:t>  </a:t>
            </a:r>
            <a:r>
              <a:rPr lang="en-US" sz="3200" b="1" dirty="0" smtClean="0">
                <a:latin typeface="Arial" pitchFamily="34" charset="0"/>
                <a:cs typeface="Arial" pitchFamily="34" charset="0"/>
              </a:rPr>
              <a:t>The Binary System in Finland</a:t>
            </a:r>
            <a:endParaRPr lang="fi-FI" sz="3200" b="1"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7</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lnSpcReduction="10000"/>
          </a:bodyPr>
          <a:lstStyle/>
          <a:p>
            <a:pPr>
              <a:spcBef>
                <a:spcPts val="1200"/>
              </a:spcBef>
              <a:buNone/>
            </a:pPr>
            <a:r>
              <a:rPr lang="en-US" sz="2200" dirty="0" smtClean="0"/>
              <a:t>	</a:t>
            </a:r>
            <a:r>
              <a:rPr lang="en-GB" sz="2200" u="sng" dirty="0" smtClean="0">
                <a:latin typeface="Arial" pitchFamily="34" charset="0"/>
                <a:cs typeface="Arial" pitchFamily="34" charset="0"/>
              </a:rPr>
              <a:t>The Purpose</a:t>
            </a:r>
          </a:p>
          <a:p>
            <a:pPr>
              <a:spcBef>
                <a:spcPts val="1200"/>
              </a:spcBef>
              <a:buNone/>
            </a:pPr>
            <a:r>
              <a:rPr lang="en-GB" sz="2200" dirty="0" smtClean="0">
                <a:latin typeface="Arial" pitchFamily="34" charset="0"/>
                <a:cs typeface="Arial" pitchFamily="34" charset="0"/>
              </a:rPr>
              <a:t>	Finnish Universities of Applied Sciences (polytechnics) are relative newcomers to the higher education scene. They began as experimental institutions in 1991, based largely on the amalgamation of a vast number of small trades and vocational colleges.</a:t>
            </a:r>
          </a:p>
          <a:p>
            <a:pPr>
              <a:spcBef>
                <a:spcPts val="1200"/>
              </a:spcBef>
              <a:buNone/>
            </a:pPr>
            <a:r>
              <a:rPr lang="en-GB" sz="2200" dirty="0" smtClean="0">
                <a:latin typeface="Arial" pitchFamily="34" charset="0"/>
                <a:cs typeface="Arial" pitchFamily="34" charset="0"/>
              </a:rPr>
              <a:t>	The purpose of the experiment was “… to raise the standard of higher vocational studies and to rationalise the structure of the education system”.  The new polytechnics, established permanently under the Polytechnics Act in the year 2003, were primarily non-research organisations offering three and a half, four or four and a half year Bachelor-level degrees at beginning.</a:t>
            </a:r>
            <a:endParaRPr lang="en-GB" sz="2200" dirty="0">
              <a:latin typeface="Arial" pitchFamily="34" charset="0"/>
              <a:cs typeface="Arial" pitchFamily="34" charset="0"/>
            </a:endParaRPr>
          </a:p>
        </p:txBody>
      </p:sp>
      <p:sp>
        <p:nvSpPr>
          <p:cNvPr id="2" name="Otsikko 1"/>
          <p:cNvSpPr>
            <a:spLocks noGrp="1"/>
          </p:cNvSpPr>
          <p:nvPr>
            <p:ph type="title"/>
          </p:nvPr>
        </p:nvSpPr>
        <p:spPr>
          <a:solidFill>
            <a:schemeClr val="accent1">
              <a:lumMod val="20000"/>
              <a:lumOff val="80000"/>
            </a:schemeClr>
          </a:solidFill>
        </p:spPr>
        <p:txBody>
          <a:bodyPr>
            <a:normAutofit/>
          </a:bodyPr>
          <a:lstStyle/>
          <a:p>
            <a:r>
              <a:rPr lang="en-US" sz="3200" b="1" dirty="0" smtClean="0">
                <a:latin typeface="Arial" pitchFamily="34" charset="0"/>
                <a:cs typeface="Arial" pitchFamily="34" charset="0"/>
              </a:rPr>
              <a:t>The Short History of </a:t>
            </a:r>
            <a:br>
              <a:rPr lang="en-US" sz="3200" b="1" dirty="0" smtClean="0">
                <a:latin typeface="Arial" pitchFamily="34" charset="0"/>
                <a:cs typeface="Arial" pitchFamily="34" charset="0"/>
              </a:rPr>
            </a:br>
            <a:r>
              <a:rPr lang="en-US" sz="3200" b="1" dirty="0" smtClean="0">
                <a:latin typeface="Arial" pitchFamily="34" charset="0"/>
                <a:cs typeface="Arial" pitchFamily="34" charset="0"/>
              </a:rPr>
              <a:t>Finnish Universities of Applied Sciences</a:t>
            </a:r>
            <a:endParaRPr lang="en-US" sz="3200" b="1"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8</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p:txBody>
          <a:bodyPr>
            <a:normAutofit/>
          </a:bodyPr>
          <a:lstStyle/>
          <a:p>
            <a:pPr>
              <a:spcBef>
                <a:spcPts val="1200"/>
              </a:spcBef>
              <a:buNone/>
            </a:pPr>
            <a:r>
              <a:rPr lang="en-GB" sz="2200" dirty="0" smtClean="0"/>
              <a:t>	</a:t>
            </a:r>
            <a:r>
              <a:rPr lang="en-GB" sz="2000" dirty="0" smtClean="0">
                <a:latin typeface="Arial" pitchFamily="34" charset="0"/>
                <a:cs typeface="Arial" pitchFamily="34" charset="0"/>
              </a:rPr>
              <a:t>Finnish universities of applied sciences  have  been tightly controlled via legislation. In effect, many organisational aspects of universities of applied sciences have been guaranteed by legislation.</a:t>
            </a:r>
          </a:p>
          <a:p>
            <a:pPr>
              <a:spcBef>
                <a:spcPts val="1200"/>
              </a:spcBef>
              <a:buNone/>
            </a:pPr>
            <a:r>
              <a:rPr lang="en-GB" sz="2000" dirty="0" smtClean="0">
                <a:latin typeface="Arial" pitchFamily="34" charset="0"/>
                <a:cs typeface="Arial" pitchFamily="34" charset="0"/>
              </a:rPr>
              <a:t>	The reform will change this by making the system more flexible and setting the scene for the development of an “entrepreneurial culture”.  Although it seems likely that only some of the reform will have an immediate direct effect on the universities of applied sciences, it is essential that flexibility be built into the Finnish higher education sector. Finnish universities of applied sciences offer both </a:t>
            </a:r>
            <a:r>
              <a:rPr lang="en-GB" sz="2000" b="1" dirty="0" smtClean="0">
                <a:latin typeface="Arial" pitchFamily="34" charset="0"/>
                <a:cs typeface="Arial" pitchFamily="34" charset="0"/>
              </a:rPr>
              <a:t>Bachelor and Master degrees (no Ph.D. degrees)</a:t>
            </a:r>
            <a:r>
              <a:rPr lang="en-GB" sz="2000" dirty="0" smtClean="0">
                <a:latin typeface="Arial" pitchFamily="34" charset="0"/>
                <a:cs typeface="Arial" pitchFamily="34" charset="0"/>
              </a:rPr>
              <a:t>.</a:t>
            </a:r>
            <a:endParaRPr lang="en-GB" sz="2000" dirty="0">
              <a:latin typeface="Arial" pitchFamily="34" charset="0"/>
              <a:cs typeface="Arial" pitchFamily="34" charset="0"/>
            </a:endParaRPr>
          </a:p>
        </p:txBody>
      </p:sp>
      <p:sp>
        <p:nvSpPr>
          <p:cNvPr id="2" name="Otsikko 1"/>
          <p:cNvSpPr>
            <a:spLocks noGrp="1"/>
          </p:cNvSpPr>
          <p:nvPr>
            <p:ph type="title"/>
          </p:nvPr>
        </p:nvSpPr>
        <p:spPr>
          <a:xfrm>
            <a:off x="467544" y="274639"/>
            <a:ext cx="8219256" cy="994122"/>
          </a:xfrm>
          <a:solidFill>
            <a:schemeClr val="accent1">
              <a:lumMod val="20000"/>
              <a:lumOff val="80000"/>
            </a:schemeClr>
          </a:solidFill>
        </p:spPr>
        <p:txBody>
          <a:bodyPr>
            <a:normAutofit/>
          </a:bodyPr>
          <a:lstStyle/>
          <a:p>
            <a:r>
              <a:rPr lang="en-GB" sz="2800" b="1" dirty="0" smtClean="0"/>
              <a:t>   </a:t>
            </a:r>
            <a:r>
              <a:rPr lang="en-GB" sz="3200" b="1" dirty="0" smtClean="0">
                <a:latin typeface="Arial" pitchFamily="34" charset="0"/>
                <a:cs typeface="Arial" pitchFamily="34" charset="0"/>
              </a:rPr>
              <a:t>The Reform</a:t>
            </a:r>
            <a:endParaRPr lang="en-GB" sz="3200" b="1" dirty="0">
              <a:latin typeface="Arial" pitchFamily="34" charset="0"/>
              <a:cs typeface="Arial" pitchFamily="34" charset="0"/>
            </a:endParaRPr>
          </a:p>
        </p:txBody>
      </p:sp>
      <p:sp>
        <p:nvSpPr>
          <p:cNvPr id="4" name="Dian numeron paikkamerkki 3"/>
          <p:cNvSpPr>
            <a:spLocks noGrp="1"/>
          </p:cNvSpPr>
          <p:nvPr>
            <p:ph type="sldNum" sz="quarter" idx="12"/>
          </p:nvPr>
        </p:nvSpPr>
        <p:spPr/>
        <p:txBody>
          <a:bodyPr/>
          <a:lstStyle/>
          <a:p>
            <a:fld id="{7A293E77-8272-4FF7-AAA7-FD8480C8E20E}" type="slidenum">
              <a:rPr lang="fi-FI" smtClean="0"/>
              <a:pPr/>
              <a:t>9</a:t>
            </a:fld>
            <a:endParaRPr lang="fi-FI"/>
          </a:p>
        </p:txBody>
      </p:sp>
      <p:sp>
        <p:nvSpPr>
          <p:cNvPr id="5" name="Alatunnisteen paikkamerkki 4"/>
          <p:cNvSpPr>
            <a:spLocks noGrp="1"/>
          </p:cNvSpPr>
          <p:nvPr>
            <p:ph type="ftr" sz="quarter" idx="11"/>
          </p:nvPr>
        </p:nvSpPr>
        <p:spPr/>
        <p:txBody>
          <a:bodyPr/>
          <a:lstStyle/>
          <a:p>
            <a:r>
              <a:rPr lang="fi-FI" smtClean="0"/>
              <a:t>Marja-Liisa Tenhunen PhD(Econ.)</a:t>
            </a:r>
            <a:endParaRPr lang="fi-FI"/>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la">
  <a:themeElements>
    <a:clrScheme name="Aul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Aul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ul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2104</TotalTime>
  <Words>790</Words>
  <Application>Microsoft Office PowerPoint</Application>
  <PresentationFormat>Näytössä katseltava diaesitys (4:3)</PresentationFormat>
  <Paragraphs>177</Paragraphs>
  <Slides>24</Slides>
  <Notes>2</Notes>
  <HiddenSlides>0</HiddenSlides>
  <MMClips>0</MMClips>
  <ScaleCrop>false</ScaleCrop>
  <HeadingPairs>
    <vt:vector size="4" baseType="variant">
      <vt:variant>
        <vt:lpstr>Teema</vt:lpstr>
      </vt:variant>
      <vt:variant>
        <vt:i4>1</vt:i4>
      </vt:variant>
      <vt:variant>
        <vt:lpstr>Dian otsikot</vt:lpstr>
      </vt:variant>
      <vt:variant>
        <vt:i4>24</vt:i4>
      </vt:variant>
    </vt:vector>
  </HeadingPairs>
  <TitlesOfParts>
    <vt:vector size="25" baseType="lpstr">
      <vt:lpstr>Aula</vt:lpstr>
      <vt:lpstr>    Role of Leadership in Higher Education Reform      in Finland at Universities of Applied Sciences                       between the years 2008 - 2015  </vt:lpstr>
      <vt:lpstr>  The Background</vt:lpstr>
      <vt:lpstr>Dia 3</vt:lpstr>
      <vt:lpstr>Dia 4</vt:lpstr>
      <vt:lpstr>   The New University Act  </vt:lpstr>
      <vt:lpstr>Primeminister Jyrki Katainen: </vt:lpstr>
      <vt:lpstr>  The Binary System in Finland</vt:lpstr>
      <vt:lpstr>The Short History of  Finnish Universities of Applied Sciences</vt:lpstr>
      <vt:lpstr>   The Reform</vt:lpstr>
      <vt:lpstr>The Elements of the Reform </vt:lpstr>
      <vt:lpstr>Dia 11</vt:lpstr>
      <vt:lpstr>The Elements of the Reform (cont.)</vt:lpstr>
      <vt:lpstr>The Elements of the Reform (cont.)</vt:lpstr>
      <vt:lpstr> The Elements of the Reform (cont.)  </vt:lpstr>
      <vt:lpstr>The Elements of the Reform (cont.)  </vt:lpstr>
      <vt:lpstr>The Elements of the Reform (cont.)</vt:lpstr>
      <vt:lpstr>The Elements of the Reform (cont.) </vt:lpstr>
      <vt:lpstr>Conclusion</vt:lpstr>
      <vt:lpstr>Conclusion (cont.)</vt:lpstr>
      <vt:lpstr>Conclusion (cont.)</vt:lpstr>
      <vt:lpstr>Conclusion (cont.)</vt:lpstr>
      <vt:lpstr>”Economy” - Magazine in Finland: Ranking list</vt:lpstr>
      <vt:lpstr>Indicators in evaluation</vt:lpstr>
      <vt:lpstr>Dia 24</vt:lpstr>
    </vt:vector>
  </TitlesOfParts>
  <Company>Kpamk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Mlt</dc:creator>
  <cp:lastModifiedBy>Mlt</cp:lastModifiedBy>
  <cp:revision>114</cp:revision>
  <dcterms:created xsi:type="dcterms:W3CDTF">2012-04-03T09:28:30Z</dcterms:created>
  <dcterms:modified xsi:type="dcterms:W3CDTF">2014-05-12T17:42:33Z</dcterms:modified>
</cp:coreProperties>
</file>