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67" r:id="rId3"/>
    <p:sldId id="272" r:id="rId4"/>
    <p:sldId id="259" r:id="rId5"/>
    <p:sldId id="260" r:id="rId6"/>
    <p:sldId id="277" r:id="rId7"/>
    <p:sldId id="268" r:id="rId8"/>
    <p:sldId id="275" r:id="rId9"/>
    <p:sldId id="266" r:id="rId10"/>
    <p:sldId id="276" r:id="rId11"/>
    <p:sldId id="262" r:id="rId12"/>
    <p:sldId id="278" r:id="rId13"/>
    <p:sldId id="273" r:id="rId14"/>
    <p:sldId id="274" r:id="rId15"/>
    <p:sldId id="263" r:id="rId16"/>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CFF"/>
    <a:srgbClr val="FF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9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646" y="0"/>
            <a:ext cx="2944283" cy="495300"/>
          </a:xfrm>
          <a:prstGeom prst="rect">
            <a:avLst/>
          </a:prstGeom>
        </p:spPr>
        <p:txBody>
          <a:bodyPr vert="horz" lIns="91440" tIns="45720" rIns="91440" bIns="45720" rtlCol="0"/>
          <a:lstStyle>
            <a:lvl1pPr algn="r">
              <a:defRPr sz="1200"/>
            </a:lvl1pPr>
          </a:lstStyle>
          <a:p>
            <a:fld id="{E82CD373-67F6-441C-9451-D0DACB55CE87}" type="datetimeFigureOut">
              <a:rPr lang="en-GB" smtClean="0"/>
              <a:pPr/>
              <a:t>15/05/2014</a:t>
            </a:fld>
            <a:endParaRPr lang="en-GB" dirty="0"/>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6" y="9408981"/>
            <a:ext cx="2944283" cy="495300"/>
          </a:xfrm>
          <a:prstGeom prst="rect">
            <a:avLst/>
          </a:prstGeom>
        </p:spPr>
        <p:txBody>
          <a:bodyPr vert="horz" lIns="91440" tIns="45720" rIns="91440" bIns="45720" rtlCol="0" anchor="b"/>
          <a:lstStyle>
            <a:lvl1pPr algn="r">
              <a:defRPr sz="1200"/>
            </a:lvl1pPr>
          </a:lstStyle>
          <a:p>
            <a:fld id="{FC618D03-7B4F-449A-B6B1-602B30C74C4B}" type="slidenum">
              <a:rPr lang="en-GB" smtClean="0"/>
              <a:pPr/>
              <a:t>‹#›</a:t>
            </a:fld>
            <a:endParaRPr lang="en-GB" dirty="0"/>
          </a:p>
        </p:txBody>
      </p:sp>
    </p:spTree>
    <p:extLst>
      <p:ext uri="{BB962C8B-B14F-4D97-AF65-F5344CB8AC3E}">
        <p14:creationId xmlns:p14="http://schemas.microsoft.com/office/powerpoint/2010/main" val="7908622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66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sz="1200" b="1"/>
            </a:lvl1pPr>
          </a:lstStyle>
          <a:p>
            <a:r>
              <a:rPr lang="en-GB" dirty="0" smtClean="0"/>
              <a:t>http://www.sussex.ac.uk/education/cheer</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15/05/2014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rgbClr val="FF66FF"/>
                </a:solidFill>
              </a:defRPr>
            </a:lvl1pPr>
          </a:lstStyle>
          <a:p>
            <a:r>
              <a:rPr lang="en-GB" dirty="0" smtClean="0"/>
              <a:t>http://www.sussex.ac.uk/education/cheer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rgbClr val="FF66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6926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Diversity, Democratisation and Difference: Theories and Methodologies</a:t>
            </a:r>
            <a:endParaRPr lang="en-GB" dirty="0"/>
          </a:p>
        </p:txBody>
      </p:sp>
      <p:sp>
        <p:nvSpPr>
          <p:cNvPr id="2" name="Title 1"/>
          <p:cNvSpPr>
            <a:spLocks noGrp="1"/>
          </p:cNvSpPr>
          <p:nvPr>
            <p:ph type="title"/>
          </p:nvPr>
        </p:nvSpPr>
        <p:spPr/>
        <p:txBody>
          <a:bodyPr>
            <a:noAutofit/>
          </a:bodyPr>
          <a:lstStyle/>
          <a:p>
            <a:pPr algn="l"/>
            <a:r>
              <a:rPr lang="en-GB" sz="4000" b="1" dirty="0" smtClean="0"/>
              <a:t>Lost Leaders: Women in the </a:t>
            </a:r>
            <a:br>
              <a:rPr lang="en-GB" sz="4000" b="1" dirty="0" smtClean="0"/>
            </a:br>
            <a:r>
              <a:rPr lang="en-GB" sz="4000" b="1" dirty="0" smtClean="0"/>
              <a:t>Global Academy</a:t>
            </a:r>
            <a:endParaRPr lang="en-US" sz="4000" b="1" dirty="0"/>
          </a:p>
        </p:txBody>
      </p:sp>
      <p:sp>
        <p:nvSpPr>
          <p:cNvPr id="3" name="Subtitle 2"/>
          <p:cNvSpPr>
            <a:spLocks noGrp="1"/>
          </p:cNvSpPr>
          <p:nvPr>
            <p:ph type="body" idx="1"/>
          </p:nvPr>
        </p:nvSpPr>
        <p:spPr>
          <a:xfrm flipH="1">
            <a:off x="457200" y="2897861"/>
            <a:ext cx="4040188" cy="3228302"/>
          </a:xfrm>
        </p:spPr>
        <p:txBody>
          <a:bodyPr>
            <a:normAutofit fontScale="92500" lnSpcReduction="10000"/>
          </a:bodyPr>
          <a:lstStyle/>
          <a:p>
            <a:pPr>
              <a:defRPr/>
            </a:pPr>
            <a:endParaRPr lang="en-GB" sz="1800" dirty="0"/>
          </a:p>
          <a:p>
            <a:pPr>
              <a:defRPr/>
            </a:pPr>
            <a:r>
              <a:rPr lang="en-GB" sz="3200" dirty="0"/>
              <a:t>Professor </a:t>
            </a:r>
            <a:endParaRPr lang="en-GB" sz="3200" dirty="0" smtClean="0"/>
          </a:p>
          <a:p>
            <a:pPr>
              <a:defRPr/>
            </a:pPr>
            <a:r>
              <a:rPr lang="en-GB" sz="3200" dirty="0" smtClean="0"/>
              <a:t>Louise </a:t>
            </a:r>
            <a:r>
              <a:rPr lang="en-GB" sz="3200" dirty="0"/>
              <a:t>Morley</a:t>
            </a:r>
          </a:p>
          <a:p>
            <a:endParaRPr lang="en-US" sz="1800" dirty="0" smtClean="0"/>
          </a:p>
          <a:p>
            <a:endParaRPr lang="en-US" sz="1800" dirty="0"/>
          </a:p>
          <a:p>
            <a:endParaRPr lang="en-US" sz="1800" dirty="0"/>
          </a:p>
          <a:p>
            <a:r>
              <a:rPr lang="en-US" dirty="0">
                <a:solidFill>
                  <a:srgbClr val="FF66FF"/>
                </a:solidFill>
              </a:rPr>
              <a:t>Centre for Higher Education and Equity Research (CHEER), University of Sussex, </a:t>
            </a:r>
            <a:r>
              <a:rPr lang="en-US" dirty="0" smtClean="0">
                <a:solidFill>
                  <a:srgbClr val="FF66FF"/>
                </a:solidFill>
              </a:rPr>
              <a:t>UK</a:t>
            </a:r>
            <a:endParaRPr lang="en-US" dirty="0"/>
          </a:p>
          <a:p>
            <a:endParaRPr lang="en-US" sz="1800" dirty="0"/>
          </a:p>
          <a:p>
            <a:endParaRPr lang="en-US" sz="1800" dirty="0">
              <a:solidFill>
                <a:srgbClr val="FF66FF"/>
              </a:solidFill>
            </a:endParaRPr>
          </a:p>
          <a:p>
            <a:endParaRPr lang="en-US" sz="1800" dirty="0"/>
          </a:p>
        </p:txBody>
      </p:sp>
      <p:sp>
        <p:nvSpPr>
          <p:cNvPr id="13" name="Content Placeholder 12"/>
          <p:cNvSpPr>
            <a:spLocks noGrp="1"/>
          </p:cNvSpPr>
          <p:nvPr>
            <p:ph sz="half" idx="2"/>
          </p:nvPr>
        </p:nvSpPr>
        <p:spPr>
          <a:xfrm>
            <a:off x="457200" y="1965640"/>
            <a:ext cx="4040188" cy="4584657"/>
          </a:xfrm>
        </p:spPr>
        <p:txBody>
          <a:bodyPr>
            <a:normAutofit/>
          </a:bodyPr>
          <a:lstStyle/>
          <a:p>
            <a:pPr marL="0" indent="0">
              <a:buNone/>
            </a:pPr>
            <a:endParaRPr lang="en-US" sz="2800"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14" name="Text Placeholder 13"/>
          <p:cNvSpPr>
            <a:spLocks noGrp="1"/>
          </p:cNvSpPr>
          <p:nvPr>
            <p:ph type="body" sz="quarter" idx="3"/>
          </p:nvPr>
        </p:nvSpPr>
        <p:spPr>
          <a:xfrm>
            <a:off x="4645025" y="1535113"/>
            <a:ext cx="4041775" cy="3329964"/>
          </a:xfrm>
        </p:spPr>
        <p:txBody>
          <a:bodyPr/>
          <a:lstStyle/>
          <a:p>
            <a:endParaRPr lang="en-US" dirty="0"/>
          </a:p>
        </p:txBody>
      </p:sp>
      <p:sp>
        <p:nvSpPr>
          <p:cNvPr id="4" name="Rectangle 3"/>
          <p:cNvSpPr/>
          <p:nvPr/>
        </p:nvSpPr>
        <p:spPr>
          <a:xfrm>
            <a:off x="2562951" y="6180965"/>
            <a:ext cx="4305385" cy="369332"/>
          </a:xfrm>
          <a:prstGeom prst="rect">
            <a:avLst/>
          </a:prstGeom>
        </p:spPr>
        <p:txBody>
          <a:bodyPr wrap="none">
            <a:spAutoFit/>
          </a:bodyPr>
          <a:lstStyle/>
          <a:p>
            <a:r>
              <a:rPr lang="en-GB" b="1" dirty="0">
                <a:solidFill>
                  <a:srgbClr val="FF66FF"/>
                </a:solidFill>
              </a:rPr>
              <a:t>http://www.sussex.ac.uk/education/cheer</a:t>
            </a:r>
          </a:p>
        </p:txBody>
      </p:sp>
      <p:pic>
        <p:nvPicPr>
          <p:cNvPr id="12" name="Picture 7" descr="US_Centre_for_Higher_Ed#1E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80587" y="193385"/>
            <a:ext cx="194310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4"/>
          <p:cNvPicPr>
            <a:picLocks noGrp="1"/>
          </p:cNvPicPr>
          <p:nvPr>
            <p:ph sz="quarter" idx="4"/>
          </p:nvPr>
        </p:nvPicPr>
        <p:blipFill>
          <a:blip r:embed="rId3" cstate="print">
            <a:extLst>
              <a:ext uri="{28A0092B-C50C-407E-A947-70E740481C1C}">
                <a14:useLocalDpi xmlns:a14="http://schemas.microsoft.com/office/drawing/2010/main" val="0"/>
              </a:ext>
            </a:extLst>
          </a:blip>
          <a:srcRect t="-28209" b="-28209"/>
          <a:stretch>
            <a:fillRect/>
          </a:stretch>
        </p:blipFill>
        <p:spPr bwMode="auto">
          <a:xfrm>
            <a:off x="4636727" y="508000"/>
            <a:ext cx="4041775" cy="5618163"/>
          </a:xfrm>
          <a:prstGeom prst="rect">
            <a:avLst/>
          </a:prstGeom>
          <a:noFill/>
          <a:ln>
            <a:noFill/>
          </a:ln>
        </p:spPr>
      </p:pic>
    </p:spTree>
    <p:extLst>
      <p:ext uri="{BB962C8B-B14F-4D97-AF65-F5344CB8AC3E}">
        <p14:creationId xmlns:p14="http://schemas.microsoft.com/office/powerpoint/2010/main" val="2923528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b="1" i="1" dirty="0">
                <a:solidFill>
                  <a:srgbClr val="E74CFF"/>
                </a:solidFill>
              </a:rPr>
              <a:t>Manifesto for Change</a:t>
            </a:r>
            <a:r>
              <a:rPr lang="en-GB" b="1" dirty="0">
                <a:solidFill>
                  <a:srgbClr val="E74CFF"/>
                </a:solidFill>
              </a:rPr>
              <a:t>: Accountability, Transparency, Development and Data</a:t>
            </a:r>
            <a:endParaRPr lang="en-US" b="1" dirty="0">
              <a:solidFill>
                <a:srgbClr val="E74CFF"/>
              </a:solidFill>
            </a:endParaRPr>
          </a:p>
        </p:txBody>
      </p:sp>
      <p:sp>
        <p:nvSpPr>
          <p:cNvPr id="8" name="Rectangle 7"/>
          <p:cNvSpPr/>
          <p:nvPr/>
        </p:nvSpPr>
        <p:spPr>
          <a:xfrm>
            <a:off x="244219" y="-1705866"/>
            <a:ext cx="8677947" cy="380873"/>
          </a:xfrm>
          <a:prstGeom prst="rect">
            <a:avLst/>
          </a:prstGeom>
        </p:spPr>
        <p:txBody>
          <a:bodyPr wrap="square">
            <a:spAutoFit/>
          </a:bodyPr>
          <a:lstStyle/>
          <a:p>
            <a:pPr>
              <a:lnSpc>
                <a:spcPct val="105000"/>
              </a:lnSpc>
              <a:buClr>
                <a:srgbClr val="00FFFF"/>
              </a:buClr>
              <a:defRPr/>
            </a:pPr>
            <a:endParaRPr lang="en-GB" dirty="0">
              <a:solidFill>
                <a:schemeClr val="tx2"/>
              </a:solidFill>
            </a:endParaRPr>
          </a:p>
        </p:txBody>
      </p:sp>
      <p:sp>
        <p:nvSpPr>
          <p:cNvPr id="9" name="TextBox 8"/>
          <p:cNvSpPr txBox="1"/>
          <p:nvPr/>
        </p:nvSpPr>
        <p:spPr>
          <a:xfrm>
            <a:off x="457200" y="1828800"/>
            <a:ext cx="8464966" cy="4743864"/>
          </a:xfrm>
          <a:prstGeom prst="rect">
            <a:avLst/>
          </a:prstGeom>
          <a:noFill/>
        </p:spPr>
        <p:txBody>
          <a:bodyPr wrap="square" rtlCol="0">
            <a:spAutoFit/>
          </a:bodyPr>
          <a:lstStyle/>
          <a:p>
            <a:pPr>
              <a:lnSpc>
                <a:spcPct val="105000"/>
              </a:lnSpc>
              <a:buClr>
                <a:srgbClr val="00FFFF"/>
              </a:buClr>
              <a:defRPr/>
            </a:pPr>
            <a:r>
              <a:rPr lang="en-GB" sz="1600" b="1" i="1" dirty="0">
                <a:solidFill>
                  <a:srgbClr val="E74CFF"/>
                </a:solidFill>
              </a:rPr>
              <a:t>Equality as Quality </a:t>
            </a:r>
            <a:r>
              <a:rPr lang="en-GB" sz="1600" b="1" dirty="0">
                <a:solidFill>
                  <a:schemeClr val="tx2"/>
                </a:solidFill>
              </a:rPr>
              <a:t>- equality should be made a Key Performance Indicator (KPI) in quality audits, with data to be returned on percentage and location of women professors and leaders, percentage and location of undergraduate and postgraduate students and gender pay equality. Gender equity achievements should be included in international recognition and reputation for universities in league tables.  </a:t>
            </a:r>
          </a:p>
          <a:p>
            <a:pPr>
              <a:lnSpc>
                <a:spcPct val="105000"/>
              </a:lnSpc>
              <a:buClr>
                <a:srgbClr val="00FFFF"/>
              </a:buClr>
              <a:defRPr/>
            </a:pPr>
            <a:r>
              <a:rPr lang="en-GB" sz="1600" b="1" i="1" dirty="0">
                <a:solidFill>
                  <a:srgbClr val="E74CFF"/>
                </a:solidFill>
              </a:rPr>
              <a:t>Research Grants </a:t>
            </a:r>
            <a:r>
              <a:rPr lang="en-GB" sz="1600" b="1" dirty="0">
                <a:solidFill>
                  <a:schemeClr val="tx2"/>
                </a:solidFill>
              </a:rPr>
              <a:t>- funders should monitor the percentage of applications and awards made to women and to actively promote more women as principal investigators. The applications procedures should be reviewed to incorporate a more inclusive and diverse philosophy of achievement. Gender implications and impact should also be included in assessment criteria.</a:t>
            </a:r>
          </a:p>
          <a:p>
            <a:pPr>
              <a:lnSpc>
                <a:spcPct val="105000"/>
              </a:lnSpc>
              <a:buClr>
                <a:srgbClr val="00FFFF"/>
              </a:buClr>
              <a:defRPr/>
            </a:pPr>
            <a:r>
              <a:rPr lang="en-GB" sz="1600" b="1" i="1" dirty="0">
                <a:solidFill>
                  <a:srgbClr val="E74CFF"/>
                </a:solidFill>
              </a:rPr>
              <a:t>Journals</a:t>
            </a:r>
            <a:r>
              <a:rPr lang="en-GB" sz="1600" b="1" dirty="0">
                <a:solidFill>
                  <a:schemeClr val="tx2"/>
                </a:solidFill>
              </a:rPr>
              <a:t> - Editorial Boards, and the appointment of editors, need more transparent selection processes, and policies on gender equality </a:t>
            </a:r>
            <a:r>
              <a:rPr lang="en-GB" sz="1600" b="1" i="1" dirty="0">
                <a:solidFill>
                  <a:schemeClr val="tx2"/>
                </a:solidFill>
              </a:rPr>
              <a:t>e.g.</a:t>
            </a:r>
            <a:r>
              <a:rPr lang="en-GB" sz="1600" b="1" dirty="0">
                <a:solidFill>
                  <a:schemeClr val="tx2"/>
                </a:solidFill>
              </a:rPr>
              <a:t> to keep the gender balance in contributions under review.</a:t>
            </a:r>
          </a:p>
          <a:p>
            <a:pPr>
              <a:lnSpc>
                <a:spcPct val="105000"/>
              </a:lnSpc>
              <a:buClr>
                <a:srgbClr val="00FFFF"/>
              </a:buClr>
              <a:defRPr/>
            </a:pPr>
            <a:r>
              <a:rPr lang="en-GB" sz="1600" b="1" i="1" dirty="0">
                <a:solidFill>
                  <a:srgbClr val="E74CFF"/>
                </a:solidFill>
              </a:rPr>
              <a:t>Data</a:t>
            </a:r>
            <a:r>
              <a:rPr lang="en-GB" sz="1600" b="1" i="1" dirty="0">
                <a:solidFill>
                  <a:srgbClr val="00FFFF"/>
                </a:solidFill>
              </a:rPr>
              <a:t> </a:t>
            </a:r>
            <a:r>
              <a:rPr lang="en-GB" sz="1600" b="1" dirty="0">
                <a:solidFill>
                  <a:schemeClr val="tx2"/>
                </a:solidFill>
              </a:rPr>
              <a:t>- a global database on women and leadership in higher education should be established.  </a:t>
            </a:r>
          </a:p>
          <a:p>
            <a:pPr>
              <a:lnSpc>
                <a:spcPct val="105000"/>
              </a:lnSpc>
              <a:buClr>
                <a:srgbClr val="00FFFF"/>
              </a:buClr>
              <a:defRPr/>
            </a:pPr>
            <a:r>
              <a:rPr lang="en-GB" sz="1600" b="1" i="1" dirty="0">
                <a:solidFill>
                  <a:srgbClr val="E74CFF"/>
                </a:solidFill>
              </a:rPr>
              <a:t>Development </a:t>
            </a:r>
            <a:r>
              <a:rPr lang="en-GB" sz="1600" b="1" dirty="0">
                <a:solidFill>
                  <a:schemeClr val="tx2"/>
                </a:solidFill>
              </a:rPr>
              <a:t>- more investment needs to be made in mentorship and leadership development programmes for women and gender needs to be included in existing leadership development programmes. </a:t>
            </a:r>
          </a:p>
          <a:p>
            <a:pPr>
              <a:lnSpc>
                <a:spcPct val="105000"/>
              </a:lnSpc>
              <a:buClr>
                <a:srgbClr val="00FFFF"/>
              </a:buClr>
              <a:defRPr/>
            </a:pPr>
            <a:r>
              <a:rPr lang="en-GB" sz="1600" b="1" i="1" dirty="0">
                <a:solidFill>
                  <a:srgbClr val="E74CFF"/>
                </a:solidFill>
              </a:rPr>
              <a:t>Mainstreaming</a:t>
            </a:r>
            <a:r>
              <a:rPr lang="en-GB" sz="1600" b="1" dirty="0">
                <a:solidFill>
                  <a:schemeClr val="tx2"/>
                </a:solidFill>
              </a:rPr>
              <a:t> - work cultures should be reviewed to ensure that diversity is mainstreamed into all organisational practices and procedures. </a:t>
            </a:r>
          </a:p>
        </p:txBody>
      </p:sp>
    </p:spTree>
    <p:extLst>
      <p:ext uri="{BB962C8B-B14F-4D97-AF65-F5344CB8AC3E}">
        <p14:creationId xmlns:p14="http://schemas.microsoft.com/office/powerpoint/2010/main" val="3476138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7178742" cy="606076"/>
          </a:xfrm>
        </p:spPr>
        <p:txBody>
          <a:bodyPr>
            <a:normAutofit fontScale="90000"/>
          </a:bodyPr>
          <a:lstStyle/>
          <a:p>
            <a:r>
              <a:rPr lang="en-US" sz="3600" dirty="0" smtClean="0"/>
              <a:t>Moving On: Global Initiatives</a:t>
            </a:r>
            <a:endParaRPr lang="en-US" sz="3600" dirty="0"/>
          </a:p>
        </p:txBody>
      </p:sp>
      <p:sp>
        <p:nvSpPr>
          <p:cNvPr id="4" name="Text Placeholder 3"/>
          <p:cNvSpPr>
            <a:spLocks noGrp="1"/>
          </p:cNvSpPr>
          <p:nvPr>
            <p:ph type="body" sz="half" idx="2"/>
          </p:nvPr>
        </p:nvSpPr>
        <p:spPr>
          <a:xfrm>
            <a:off x="457199" y="1126782"/>
            <a:ext cx="5566892" cy="5558484"/>
          </a:xfrm>
        </p:spPr>
        <p:txBody>
          <a:bodyPr>
            <a:normAutofit fontScale="92500" lnSpcReduction="10000"/>
          </a:bodyPr>
          <a:lstStyle/>
          <a:p>
            <a:pPr marL="342900" lvl="0" indent="-342900">
              <a:buClr>
                <a:srgbClr val="FF66FF"/>
              </a:buClr>
              <a:buFont typeface="Arial"/>
              <a:buChar char="•"/>
            </a:pPr>
            <a:r>
              <a:rPr lang="en-GB" sz="2200" b="1" dirty="0" smtClean="0"/>
              <a:t>Develop: Policy Interventions</a:t>
            </a:r>
          </a:p>
          <a:p>
            <a:pPr marL="342900" lvl="0" indent="-342900">
              <a:buClr>
                <a:srgbClr val="FF66FF"/>
              </a:buClr>
              <a:buFont typeface="Arial"/>
              <a:buChar char="•"/>
            </a:pPr>
            <a:endParaRPr lang="en-GB" sz="2200" b="1" dirty="0"/>
          </a:p>
          <a:p>
            <a:pPr marL="342900" lvl="0" indent="-342900">
              <a:buClr>
                <a:srgbClr val="FF66FF"/>
              </a:buClr>
              <a:buFont typeface="Arial"/>
              <a:buChar char="•"/>
            </a:pPr>
            <a:r>
              <a:rPr lang="en-US" sz="2200" b="1" dirty="0" smtClean="0"/>
              <a:t>Collect: Gender </a:t>
            </a:r>
            <a:r>
              <a:rPr lang="en-US" sz="2200" b="1" dirty="0"/>
              <a:t>disaggregated </a:t>
            </a:r>
            <a:r>
              <a:rPr lang="en-US" sz="2200" b="1" dirty="0" smtClean="0"/>
              <a:t>statistics</a:t>
            </a:r>
          </a:p>
          <a:p>
            <a:pPr lvl="0">
              <a:buClr>
                <a:srgbClr val="FF66FF"/>
              </a:buClr>
            </a:pPr>
            <a:endParaRPr lang="en-GB" sz="2200" b="1" dirty="0"/>
          </a:p>
          <a:p>
            <a:pPr marL="342900" lvl="0" indent="-342900">
              <a:buClr>
                <a:srgbClr val="FF66FF"/>
              </a:buClr>
              <a:buFont typeface="Arial"/>
              <a:buChar char="•"/>
            </a:pPr>
            <a:r>
              <a:rPr lang="en-US" sz="2200" b="1" dirty="0" smtClean="0"/>
              <a:t>Ensure: Strategic </a:t>
            </a:r>
            <a:r>
              <a:rPr lang="en-US" sz="2200" b="1" dirty="0"/>
              <a:t>management of gender </a:t>
            </a:r>
            <a:r>
              <a:rPr lang="en-US" sz="2200" b="1" dirty="0" smtClean="0"/>
              <a:t>mainstreaming</a:t>
            </a:r>
          </a:p>
          <a:p>
            <a:pPr marL="342900" lvl="0" indent="-342900">
              <a:buClr>
                <a:srgbClr val="FF66FF"/>
              </a:buClr>
              <a:buFont typeface="Arial"/>
              <a:buChar char="•"/>
            </a:pPr>
            <a:endParaRPr lang="en-US" sz="2200" b="1" dirty="0"/>
          </a:p>
          <a:p>
            <a:pPr marL="342900" indent="-342900">
              <a:buClr>
                <a:srgbClr val="FF66FF"/>
              </a:buClr>
              <a:buFont typeface="Arial"/>
              <a:buChar char="•"/>
            </a:pPr>
            <a:r>
              <a:rPr lang="en-US" sz="2200" b="1" dirty="0" smtClean="0"/>
              <a:t>Initiate: Development </a:t>
            </a:r>
            <a:r>
              <a:rPr lang="en-US" sz="2200" b="1" dirty="0"/>
              <a:t>programmes for women leaders in higher education</a:t>
            </a:r>
          </a:p>
          <a:p>
            <a:pPr marL="342900" lvl="0" indent="-342900">
              <a:buClr>
                <a:srgbClr val="FF66FF"/>
              </a:buClr>
              <a:buFont typeface="Arial"/>
              <a:buChar char="•"/>
            </a:pPr>
            <a:endParaRPr lang="en-US" sz="2200" b="1" dirty="0" smtClean="0"/>
          </a:p>
          <a:p>
            <a:pPr marL="342900" indent="-342900">
              <a:buClr>
                <a:srgbClr val="FF66FF"/>
              </a:buClr>
              <a:buFont typeface="Arial"/>
              <a:buChar char="•"/>
            </a:pPr>
            <a:r>
              <a:rPr lang="en-US" sz="2200" b="1" dirty="0" smtClean="0"/>
              <a:t>Review: Recruitment </a:t>
            </a:r>
            <a:r>
              <a:rPr lang="en-US" sz="2200" b="1" dirty="0"/>
              <a:t>and selection procedures for </a:t>
            </a:r>
            <a:r>
              <a:rPr lang="en-US" sz="2200" b="1" dirty="0" smtClean="0"/>
              <a:t>leaders</a:t>
            </a:r>
            <a:endParaRPr lang="en-GB" sz="2200" b="1" dirty="0"/>
          </a:p>
          <a:p>
            <a:pPr marL="342900" lvl="0" indent="-342900">
              <a:buClr>
                <a:srgbClr val="FF66FF"/>
              </a:buClr>
              <a:buFont typeface="Arial"/>
              <a:buChar char="•"/>
            </a:pPr>
            <a:endParaRPr lang="en-US" sz="2200" b="1" dirty="0" smtClean="0"/>
          </a:p>
          <a:p>
            <a:pPr marL="342900" lvl="0" indent="-342900">
              <a:buClr>
                <a:srgbClr val="FF66FF"/>
              </a:buClr>
              <a:buFont typeface="Arial"/>
              <a:buChar char="•"/>
            </a:pPr>
            <a:r>
              <a:rPr lang="en-US" sz="2200" b="1" dirty="0" smtClean="0"/>
              <a:t>Address: Socio</a:t>
            </a:r>
            <a:r>
              <a:rPr lang="en-US" sz="2200" b="1" dirty="0"/>
              <a:t>-cultural challenges </a:t>
            </a:r>
            <a:r>
              <a:rPr lang="en-US" sz="2200" b="1" dirty="0" smtClean="0"/>
              <a:t>via:</a:t>
            </a:r>
          </a:p>
          <a:p>
            <a:pPr marL="342900" lvl="0" indent="-342900">
              <a:buClr>
                <a:srgbClr val="FF66FF"/>
              </a:buClr>
              <a:buFont typeface="Arial"/>
              <a:buChar char="•"/>
            </a:pPr>
            <a:endParaRPr lang="en-US" sz="2200" b="1" dirty="0" smtClean="0"/>
          </a:p>
          <a:p>
            <a:pPr marL="342900" lvl="0" indent="-342900">
              <a:buClr>
                <a:srgbClr val="FF66FF"/>
              </a:buClr>
              <a:buFont typeface="Wingdings" charset="2"/>
              <a:buChar char="ü"/>
            </a:pPr>
            <a:r>
              <a:rPr lang="en-US" sz="2200" b="1" dirty="0" smtClean="0"/>
              <a:t> </a:t>
            </a:r>
            <a:r>
              <a:rPr lang="en-US" sz="2200" b="1" dirty="0"/>
              <a:t>the curriculum e.g. Gender </a:t>
            </a:r>
            <a:r>
              <a:rPr lang="en-US" sz="2200" b="1" dirty="0" smtClean="0"/>
              <a:t>Studies</a:t>
            </a:r>
          </a:p>
          <a:p>
            <a:pPr marL="342900" lvl="0" indent="-342900">
              <a:buClr>
                <a:srgbClr val="FF66FF"/>
              </a:buClr>
              <a:buFont typeface="Wingdings" charset="2"/>
              <a:buChar char="ü"/>
            </a:pPr>
            <a:r>
              <a:rPr lang="en-US" sz="2200" b="1" dirty="0" smtClean="0"/>
              <a:t>gender </a:t>
            </a:r>
            <a:r>
              <a:rPr lang="en-US" sz="2200" b="1" dirty="0"/>
              <a:t>sensitisation programmes.</a:t>
            </a:r>
            <a:endParaRPr lang="en-GB" sz="2200" b="1" dirty="0"/>
          </a:p>
          <a:p>
            <a:pPr marL="342900" lvl="0" indent="-342900">
              <a:buClr>
                <a:srgbClr val="FF66FF"/>
              </a:buClr>
              <a:buFont typeface="Arial"/>
              <a:buChar char="•"/>
            </a:pPr>
            <a:endParaRPr lang="en-US" sz="2000" b="1" dirty="0" smtClean="0"/>
          </a:p>
          <a:p>
            <a:pPr>
              <a:lnSpc>
                <a:spcPct val="105000"/>
              </a:lnSpc>
              <a:buClr>
                <a:srgbClr val="00FFFF"/>
              </a:buClr>
              <a:defRPr/>
            </a:pPr>
            <a:endParaRPr lang="en-US" dirty="0"/>
          </a:p>
        </p:txBody>
      </p:sp>
      <p:pic>
        <p:nvPicPr>
          <p:cNvPr id="7"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l="-8223" r="-8223"/>
          <a:stretch>
            <a:fillRect/>
          </a:stretch>
        </p:blipFill>
        <p:spPr bwMode="auto">
          <a:xfrm>
            <a:off x="6024091" y="1126782"/>
            <a:ext cx="2995764" cy="4999381"/>
          </a:xfrm>
          <a:prstGeom prst="rect">
            <a:avLst/>
          </a:prstGeom>
          <a:noFill/>
          <a:ln>
            <a:noFill/>
          </a:ln>
        </p:spPr>
      </p:pic>
    </p:spTree>
    <p:extLst>
      <p:ext uri="{BB962C8B-B14F-4D97-AF65-F5344CB8AC3E}">
        <p14:creationId xmlns:p14="http://schemas.microsoft.com/office/powerpoint/2010/main" val="738437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trips(down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strips(downLeft)">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strips(downLeft)">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strips(downLeft)">
                                      <p:cBhvr>
                                        <p:cTn id="37" dur="500"/>
                                        <p:tgtEl>
                                          <p:spTgt spid="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strips(downLeft)">
                                      <p:cBhvr>
                                        <p:cTn id="4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81250"/>
            <a:ext cx="8229600" cy="2000250"/>
          </a:xfrm>
        </p:spPr>
        <p:txBody>
          <a:bodyPr>
            <a:normAutofit/>
          </a:bodyPr>
          <a:lstStyle/>
          <a:p>
            <a:r>
              <a:rPr lang="en-US" sz="6000" b="1" dirty="0" smtClean="0"/>
              <a:t>Critical Hope for Creating Transformative Spaces</a:t>
            </a:r>
            <a:endParaRPr lang="en-US" sz="6000" b="1" dirty="0"/>
          </a:p>
        </p:txBody>
      </p:sp>
    </p:spTree>
    <p:extLst>
      <p:ext uri="{BB962C8B-B14F-4D97-AF65-F5344CB8AC3E}">
        <p14:creationId xmlns:p14="http://schemas.microsoft.com/office/powerpoint/2010/main" val="108107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77675"/>
            <a:ext cx="8229600" cy="4705829"/>
          </a:xfrm>
        </p:spPr>
        <p:txBody>
          <a:bodyPr>
            <a:normAutofit fontScale="90000"/>
          </a:bodyPr>
          <a:lstStyle/>
          <a:p>
            <a:r>
              <a:rPr lang="en-US" sz="8000" b="1" dirty="0" smtClean="0"/>
              <a:t/>
            </a:r>
            <a:br>
              <a:rPr lang="en-US" sz="8000" b="1" dirty="0" smtClean="0"/>
            </a:br>
            <a:r>
              <a:rPr lang="en-US" sz="8000" b="1" dirty="0"/>
              <a:t/>
            </a:r>
            <a:br>
              <a:rPr lang="en-US" sz="8000" b="1" dirty="0"/>
            </a:br>
            <a:r>
              <a:rPr lang="en-US" sz="8000" b="1" dirty="0" smtClean="0"/>
              <a:t>Invest in Women</a:t>
            </a:r>
            <a:br>
              <a:rPr lang="en-US" sz="8000" b="1" dirty="0" smtClean="0"/>
            </a:br>
            <a:r>
              <a:rPr lang="en-US" sz="8000" b="1" dirty="0"/>
              <a:t/>
            </a:r>
            <a:br>
              <a:rPr lang="en-US" sz="8000" b="1" dirty="0"/>
            </a:br>
            <a:endParaRPr lang="en-US" sz="8000" b="1" dirty="0"/>
          </a:p>
        </p:txBody>
      </p:sp>
    </p:spTree>
    <p:extLst>
      <p:ext uri="{BB962C8B-B14F-4D97-AF65-F5344CB8AC3E}">
        <p14:creationId xmlns:p14="http://schemas.microsoft.com/office/powerpoint/2010/main" val="3407423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5"/>
            <a:ext cx="8229600" cy="2952749"/>
          </a:xfrm>
        </p:spPr>
        <p:txBody>
          <a:bodyPr>
            <a:normAutofit/>
          </a:bodyPr>
          <a:lstStyle/>
          <a:p>
            <a:r>
              <a:rPr lang="en-US" sz="6600" b="1" dirty="0"/>
              <a:t>Equality is Quality</a:t>
            </a:r>
            <a:endParaRPr lang="en-US" sz="6600" dirty="0"/>
          </a:p>
        </p:txBody>
      </p:sp>
    </p:spTree>
    <p:extLst>
      <p:ext uri="{BB962C8B-B14F-4D97-AF65-F5344CB8AC3E}">
        <p14:creationId xmlns:p14="http://schemas.microsoft.com/office/powerpoint/2010/main" val="39859548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Follow Up?</a:t>
            </a:r>
            <a:endParaRPr lang="en-US" b="1" dirty="0"/>
          </a:p>
        </p:txBody>
      </p:sp>
      <p:sp>
        <p:nvSpPr>
          <p:cNvPr id="3" name="Content Placeholder 2"/>
          <p:cNvSpPr>
            <a:spLocks noGrp="1"/>
          </p:cNvSpPr>
          <p:nvPr>
            <p:ph sz="half" idx="1"/>
          </p:nvPr>
        </p:nvSpPr>
        <p:spPr>
          <a:xfrm>
            <a:off x="457199" y="737529"/>
            <a:ext cx="4438719" cy="6658253"/>
          </a:xfrm>
        </p:spPr>
        <p:txBody>
          <a:bodyPr>
            <a:normAutofit fontScale="25000" lnSpcReduction="20000"/>
          </a:bodyPr>
          <a:lstStyle/>
          <a:p>
            <a:endParaRPr lang="en-US" dirty="0"/>
          </a:p>
          <a:p>
            <a:endParaRPr lang="en-US" sz="7200" dirty="0"/>
          </a:p>
          <a:p>
            <a:pPr marL="0" indent="0">
              <a:buClr>
                <a:srgbClr val="E74CFF"/>
              </a:buClr>
              <a:buFontTx/>
              <a:buNone/>
              <a:defRPr/>
            </a:pPr>
            <a:endParaRPr lang="en-GB" sz="7200" b="1" dirty="0">
              <a:solidFill>
                <a:schemeClr val="tx2"/>
              </a:solidFill>
            </a:endParaRPr>
          </a:p>
          <a:p>
            <a:pPr>
              <a:buClr>
                <a:srgbClr val="E74CFF"/>
              </a:buClr>
              <a:defRPr/>
            </a:pPr>
            <a:r>
              <a:rPr lang="en-GB" sz="7200" b="1" dirty="0">
                <a:solidFill>
                  <a:srgbClr val="FFFFFF"/>
                </a:solidFill>
                <a:latin typeface="+mj-lt"/>
              </a:rPr>
              <a:t>Morley, L. (I2014) Lost Leaders: Women in the Global Academy. </a:t>
            </a:r>
            <a:r>
              <a:rPr lang="en-GB" sz="7200" b="1" i="1" dirty="0">
                <a:solidFill>
                  <a:srgbClr val="FFFFFF"/>
                </a:solidFill>
                <a:latin typeface="+mj-lt"/>
              </a:rPr>
              <a:t>Higher Education Research and </a:t>
            </a:r>
            <a:r>
              <a:rPr lang="en-GB" sz="7200" b="1" i="1" dirty="0" smtClean="0">
                <a:solidFill>
                  <a:srgbClr val="FFFFFF"/>
                </a:solidFill>
                <a:latin typeface="+mj-lt"/>
              </a:rPr>
              <a:t>Development, </a:t>
            </a:r>
            <a:r>
              <a:rPr lang="en-US" sz="7200" b="1" dirty="0">
                <a:solidFill>
                  <a:srgbClr val="FFFFFF"/>
                </a:solidFill>
                <a:latin typeface="+mj-lt"/>
              </a:rPr>
              <a:t>33 (1) 111–125.</a:t>
            </a:r>
            <a:r>
              <a:rPr lang="en-GB" sz="7200" b="1" dirty="0">
                <a:solidFill>
                  <a:srgbClr val="FFFFFF"/>
                </a:solidFill>
                <a:latin typeface="+mj-lt"/>
              </a:rPr>
              <a:t> </a:t>
            </a:r>
            <a:endParaRPr lang="en-GB" sz="7200" b="1" i="1" dirty="0">
              <a:solidFill>
                <a:srgbClr val="FFFFFF"/>
              </a:solidFill>
              <a:latin typeface="+mj-lt"/>
            </a:endParaRPr>
          </a:p>
          <a:p>
            <a:pPr>
              <a:buClr>
                <a:srgbClr val="E74CFF"/>
              </a:buClr>
              <a:defRPr/>
            </a:pPr>
            <a:endParaRPr lang="en-GB" sz="6400" b="1" dirty="0">
              <a:solidFill>
                <a:srgbClr val="FFFFFF"/>
              </a:solidFill>
              <a:latin typeface="+mj-lt"/>
            </a:endParaRPr>
          </a:p>
          <a:p>
            <a:pPr>
              <a:buClr>
                <a:srgbClr val="E74CFF"/>
              </a:buClr>
              <a:defRPr/>
            </a:pPr>
            <a:r>
              <a:rPr lang="en-GB" sz="7200" b="1" dirty="0">
                <a:solidFill>
                  <a:srgbClr val="FFFFFF"/>
                </a:solidFill>
                <a:latin typeface="+mj-lt"/>
              </a:rPr>
              <a:t>Morley, L. (2013) </a:t>
            </a:r>
            <a:r>
              <a:rPr lang="en-GB" sz="7200" b="1" dirty="0" smtClean="0">
                <a:solidFill>
                  <a:srgbClr val="FFFFFF"/>
                </a:solidFill>
                <a:latin typeface="+mj-lt"/>
              </a:rPr>
              <a:t>The </a:t>
            </a:r>
            <a:r>
              <a:rPr lang="en-GB" sz="7200" b="1" dirty="0">
                <a:solidFill>
                  <a:srgbClr val="FFFFFF"/>
                </a:solidFill>
                <a:latin typeface="+mj-lt"/>
              </a:rPr>
              <a:t>Rules of the Game: Women and the Leaderist Turn in Higher </a:t>
            </a:r>
            <a:r>
              <a:rPr lang="en-GB" sz="7200" b="1" dirty="0" smtClean="0">
                <a:solidFill>
                  <a:srgbClr val="FFFFFF"/>
                </a:solidFill>
                <a:latin typeface="+mj-lt"/>
              </a:rPr>
              <a:t>Education, </a:t>
            </a:r>
            <a:r>
              <a:rPr lang="en-GB" sz="7200" b="1" i="1" dirty="0">
                <a:solidFill>
                  <a:srgbClr val="FFFFFF"/>
                </a:solidFill>
                <a:latin typeface="+mj-lt"/>
              </a:rPr>
              <a:t>Gender and Education</a:t>
            </a:r>
            <a:r>
              <a:rPr lang="en-GB" sz="7200" b="1" dirty="0">
                <a:solidFill>
                  <a:srgbClr val="FFFFFF"/>
                </a:solidFill>
                <a:latin typeface="+mj-lt"/>
              </a:rPr>
              <a:t>. </a:t>
            </a:r>
            <a:r>
              <a:rPr lang="en-GB" sz="7200" b="1" dirty="0" smtClean="0">
                <a:solidFill>
                  <a:srgbClr val="FFFFFF"/>
                </a:solidFill>
                <a:latin typeface="+mj-lt"/>
              </a:rPr>
              <a:t>25 (1) 116-131</a:t>
            </a:r>
            <a:r>
              <a:rPr lang="en-GB" sz="7200" b="1" dirty="0">
                <a:solidFill>
                  <a:srgbClr val="FFFFFF"/>
                </a:solidFill>
                <a:latin typeface="+mj-lt"/>
              </a:rPr>
              <a:t>.</a:t>
            </a:r>
          </a:p>
          <a:p>
            <a:pPr>
              <a:buClr>
                <a:srgbClr val="E74CFF"/>
              </a:buClr>
              <a:defRPr/>
            </a:pPr>
            <a:endParaRPr lang="en-GB" sz="6400" b="1" dirty="0">
              <a:solidFill>
                <a:srgbClr val="FFFFFF"/>
              </a:solidFill>
              <a:latin typeface="+mj-lt"/>
            </a:endParaRPr>
          </a:p>
          <a:p>
            <a:pPr>
              <a:buClr>
                <a:srgbClr val="E74CFF"/>
              </a:buClr>
              <a:defRPr/>
            </a:pPr>
            <a:r>
              <a:rPr lang="en-GB" sz="7200" b="1" dirty="0">
                <a:solidFill>
                  <a:srgbClr val="FFFFFF"/>
                </a:solidFill>
                <a:latin typeface="+mj-lt"/>
              </a:rPr>
              <a:t>Morley, L. (2013) Women and Higher Education Leadership: Absences and Aspirations. </a:t>
            </a:r>
            <a:r>
              <a:rPr lang="en-GB" sz="7200" b="1" i="1" dirty="0">
                <a:solidFill>
                  <a:srgbClr val="FFFFFF"/>
                </a:solidFill>
                <a:latin typeface="+mj-lt"/>
              </a:rPr>
              <a:t>Stimulus Paper for the Leadership Foundation for Higher Education.</a:t>
            </a:r>
          </a:p>
          <a:p>
            <a:pPr>
              <a:buClr>
                <a:srgbClr val="E74CFF"/>
              </a:buClr>
              <a:defRPr/>
            </a:pPr>
            <a:endParaRPr lang="en-GB" sz="7200" b="1" i="1" dirty="0">
              <a:solidFill>
                <a:srgbClr val="FFFFFF"/>
              </a:solidFill>
              <a:latin typeface="+mj-lt"/>
            </a:endParaRPr>
          </a:p>
          <a:p>
            <a:pPr>
              <a:buClr>
                <a:srgbClr val="E74CFF"/>
              </a:buClr>
              <a:defRPr/>
            </a:pPr>
            <a:r>
              <a:rPr lang="en-GB" sz="7200" b="1" dirty="0">
                <a:solidFill>
                  <a:srgbClr val="FFFFFF"/>
                </a:solidFill>
                <a:latin typeface="+mj-lt"/>
              </a:rPr>
              <a:t>Morley, L. (2013) International Trends in Women</a:t>
            </a:r>
            <a:r>
              <a:rPr lang="ja-JP" altLang="en-GB" sz="7200" b="1" dirty="0">
                <a:solidFill>
                  <a:srgbClr val="FFFFFF"/>
                </a:solidFill>
                <a:latin typeface="+mj-lt"/>
              </a:rPr>
              <a:t>’</a:t>
            </a:r>
            <a:r>
              <a:rPr lang="en-GB" sz="7200" b="1" dirty="0">
                <a:solidFill>
                  <a:srgbClr val="FFFFFF"/>
                </a:solidFill>
                <a:latin typeface="+mj-lt"/>
              </a:rPr>
              <a:t>s Leadership in Higher Education In, T. Gore, and Stiasny, M (eds) </a:t>
            </a:r>
            <a:r>
              <a:rPr lang="en-GB" sz="7200" b="1" i="1" dirty="0">
                <a:solidFill>
                  <a:srgbClr val="FFFFFF"/>
                </a:solidFill>
                <a:latin typeface="+mj-lt"/>
              </a:rPr>
              <a:t>Going Global</a:t>
            </a:r>
            <a:r>
              <a:rPr lang="en-GB" sz="7200" b="1" dirty="0">
                <a:solidFill>
                  <a:srgbClr val="FFFFFF"/>
                </a:solidFill>
                <a:latin typeface="+mj-lt"/>
              </a:rPr>
              <a:t>. London, Emerald Press.</a:t>
            </a:r>
          </a:p>
          <a:p>
            <a:endParaRPr lang="en-US" dirty="0"/>
          </a:p>
        </p:txBody>
      </p:sp>
      <p:pic>
        <p:nvPicPr>
          <p:cNvPr id="9" name="Content Placeholder 8"/>
          <p:cNvPicPr>
            <a:picLocks noGrp="1"/>
          </p:cNvPicPr>
          <p:nvPr>
            <p:ph sz="half" idx="2"/>
          </p:nvPr>
        </p:nvPicPr>
        <p:blipFill>
          <a:blip r:embed="rId2" cstate="print">
            <a:extLst>
              <a:ext uri="{28A0092B-C50C-407E-A947-70E740481C1C}">
                <a14:useLocalDpi xmlns:a14="http://schemas.microsoft.com/office/drawing/2010/main" val="0"/>
              </a:ext>
            </a:extLst>
          </a:blip>
          <a:srcRect l="-17147" r="-17147"/>
          <a:stretch>
            <a:fillRect/>
          </a:stretch>
        </p:blipFill>
        <p:spPr bwMode="auto">
          <a:xfrm>
            <a:off x="5203194" y="1600200"/>
            <a:ext cx="3687304" cy="4525963"/>
          </a:xfrm>
          <a:prstGeom prst="rect">
            <a:avLst/>
          </a:prstGeom>
          <a:noFill/>
          <a:ln>
            <a:noFill/>
          </a:ln>
        </p:spPr>
      </p:pic>
    </p:spTree>
    <p:extLst>
      <p:ext uri="{BB962C8B-B14F-4D97-AF65-F5344CB8AC3E}">
        <p14:creationId xmlns:p14="http://schemas.microsoft.com/office/powerpoint/2010/main" val="13809130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b="1" dirty="0" smtClean="0">
                <a:solidFill>
                  <a:srgbClr val="FFFFFF"/>
                </a:solidFill>
              </a:rPr>
              <a:t>Women Vice-Chancellors: Leading or Being Led?</a:t>
            </a:r>
            <a:endParaRPr lang="en-US" sz="3600" b="1" dirty="0">
              <a:solidFill>
                <a:srgbClr val="FFFFFF"/>
              </a:solidFill>
            </a:endParaRPr>
          </a:p>
        </p:txBody>
      </p:sp>
      <p:sp>
        <p:nvSpPr>
          <p:cNvPr id="8" name="Vertical Text Placeholder 7"/>
          <p:cNvSpPr>
            <a:spLocks noGrp="1"/>
          </p:cNvSpPr>
          <p:nvPr>
            <p:ph type="body" orient="vert" idx="1"/>
          </p:nvPr>
        </p:nvSpPr>
        <p:spPr/>
        <p:txBody>
          <a:bodyP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926072098"/>
              </p:ext>
            </p:extLst>
          </p:nvPr>
        </p:nvGraphicFramePr>
        <p:xfrm>
          <a:off x="233018" y="1505858"/>
          <a:ext cx="8698449" cy="4620305"/>
        </p:xfrm>
        <a:graphic>
          <a:graphicData uri="http://schemas.openxmlformats.org/drawingml/2006/table">
            <a:tbl>
              <a:tblPr firstRow="1" bandRow="1">
                <a:tableStyleId>{284E427A-3D55-4303-BF80-6455036E1DE7}</a:tableStyleId>
              </a:tblPr>
              <a:tblGrid>
                <a:gridCol w="1426577"/>
                <a:gridCol w="1264673"/>
                <a:gridCol w="1496530"/>
                <a:gridCol w="1496530"/>
                <a:gridCol w="1593903"/>
                <a:gridCol w="1420236"/>
              </a:tblGrid>
              <a:tr h="2357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   UK</a:t>
                      </a:r>
                    </a:p>
                    <a:p>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 NOR</a:t>
                      </a:r>
                    </a:p>
                    <a:p>
                      <a:r>
                        <a:rPr lang="en-US" sz="3200" dirty="0" smtClean="0"/>
                        <a:t> </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 INDIA</a:t>
                      </a:r>
                    </a:p>
                    <a:p>
                      <a:endParaRPr lang="en-US" sz="3200" dirty="0"/>
                    </a:p>
                  </a:txBody>
                  <a:tcPr/>
                </a:tc>
                <a:tc>
                  <a:txBody>
                    <a:bodyPr/>
                    <a:lstStyle/>
                    <a:p>
                      <a:r>
                        <a:rPr lang="en-US" sz="3200" dirty="0" smtClean="0"/>
                        <a:t>   JPN</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  HK</a:t>
                      </a:r>
                    </a:p>
                    <a:p>
                      <a:endParaRPr lang="en-US" sz="3200" dirty="0"/>
                    </a:p>
                  </a:txBody>
                  <a:tcPr/>
                </a:tc>
                <a:tc>
                  <a:txBody>
                    <a:bodyPr/>
                    <a:lstStyle/>
                    <a:p>
                      <a:r>
                        <a:rPr lang="en-US" sz="3200" dirty="0" smtClean="0"/>
                        <a:t>SRI</a:t>
                      </a:r>
                    </a:p>
                    <a:p>
                      <a:r>
                        <a:rPr lang="en-US" sz="3200" dirty="0" smtClean="0"/>
                        <a:t>LANKA</a:t>
                      </a:r>
                      <a:endParaRPr lang="en-US" sz="3200" dirty="0"/>
                    </a:p>
                  </a:txBody>
                  <a:tcPr/>
                </a:tc>
              </a:tr>
              <a:tr h="2262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  17%</a:t>
                      </a:r>
                    </a:p>
                    <a:p>
                      <a:endParaRPr lang="en-US" sz="3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31.8%</a:t>
                      </a:r>
                    </a:p>
                    <a:p>
                      <a:r>
                        <a:rPr lang="en-US" sz="3200" b="1" dirty="0" smtClean="0"/>
                        <a:t> </a:t>
                      </a:r>
                      <a:endParaRPr lang="en-US" sz="3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   3%</a:t>
                      </a:r>
                    </a:p>
                    <a:p>
                      <a:endParaRPr lang="en-US" sz="3200" b="1" dirty="0"/>
                    </a:p>
                  </a:txBody>
                  <a:tcPr/>
                </a:tc>
                <a:tc>
                  <a:txBody>
                    <a:bodyPr/>
                    <a:lstStyle/>
                    <a:p>
                      <a:r>
                        <a:rPr lang="en-US" sz="3200" b="1" dirty="0" smtClean="0"/>
                        <a:t>  2.3%</a:t>
                      </a:r>
                      <a:endParaRPr lang="en-US" sz="3200" b="1" dirty="0"/>
                    </a:p>
                  </a:txBody>
                  <a:tcPr/>
                </a:tc>
                <a:tc>
                  <a:txBody>
                    <a:bodyPr/>
                    <a:lstStyle/>
                    <a:p>
                      <a:r>
                        <a:rPr lang="en-US" sz="3200" b="1" dirty="0" smtClean="0"/>
                        <a:t>  0%</a:t>
                      </a:r>
                      <a:endParaRPr lang="en-US" sz="3200" b="1" dirty="0"/>
                    </a:p>
                  </a:txBody>
                  <a:tcPr/>
                </a:tc>
                <a:tc>
                  <a:txBody>
                    <a:bodyPr/>
                    <a:lstStyle/>
                    <a:p>
                      <a:r>
                        <a:rPr lang="en-US" sz="3200" b="1" dirty="0" smtClean="0"/>
                        <a:t>  </a:t>
                      </a:r>
                      <a:r>
                        <a:rPr lang="en-GB" sz="3200" b="1" kern="1200" dirty="0" smtClean="0">
                          <a:solidFill>
                            <a:schemeClr val="dk1"/>
                          </a:solidFill>
                          <a:effectLst/>
                          <a:latin typeface="+mn-lt"/>
                          <a:ea typeface="+mn-ea"/>
                          <a:cs typeface="+mn-cs"/>
                        </a:rPr>
                        <a:t>21.4%</a:t>
                      </a:r>
                      <a:endParaRPr lang="en-US" sz="3200" b="1" dirty="0"/>
                    </a:p>
                  </a:txBody>
                  <a:tcPr/>
                </a:tc>
              </a:tr>
            </a:tbl>
          </a:graphicData>
        </a:graphic>
      </p:graphicFrame>
    </p:spTree>
    <p:extLst>
      <p:ext uri="{BB962C8B-B14F-4D97-AF65-F5344CB8AC3E}">
        <p14:creationId xmlns:p14="http://schemas.microsoft.com/office/powerpoint/2010/main" val="3002912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Provocations: How/ Why</a:t>
            </a:r>
          </a:p>
        </p:txBody>
      </p:sp>
      <p:sp>
        <p:nvSpPr>
          <p:cNvPr id="5" name="Content Placeholder 4"/>
          <p:cNvSpPr>
            <a:spLocks noGrp="1"/>
          </p:cNvSpPr>
          <p:nvPr>
            <p:ph sz="half" idx="1"/>
          </p:nvPr>
        </p:nvSpPr>
        <p:spPr>
          <a:xfrm>
            <a:off x="457200" y="1269839"/>
            <a:ext cx="5481614" cy="5588161"/>
          </a:xfrm>
        </p:spPr>
        <p:txBody>
          <a:bodyPr>
            <a:normAutofit fontScale="77500" lnSpcReduction="20000"/>
          </a:bodyPr>
          <a:lstStyle/>
          <a:p>
            <a:pPr marL="285750" indent="-285750">
              <a:lnSpc>
                <a:spcPct val="115000"/>
              </a:lnSpc>
              <a:buClr>
                <a:srgbClr val="FF66FF"/>
              </a:buClr>
              <a:buFont typeface="Arial"/>
              <a:buChar char="•"/>
              <a:defRPr/>
            </a:pPr>
            <a:r>
              <a:rPr lang="en-GB" b="1" dirty="0"/>
              <a:t>Has gender escaped the policy logic of the turbulent global academy?</a:t>
            </a:r>
          </a:p>
          <a:p>
            <a:pPr marL="285750" indent="-285750">
              <a:lnSpc>
                <a:spcPct val="115000"/>
              </a:lnSpc>
              <a:buClr>
                <a:srgbClr val="FF66FF"/>
              </a:buClr>
              <a:buFont typeface="Arial"/>
              <a:buChar char="•"/>
              <a:defRPr/>
            </a:pPr>
            <a:r>
              <a:rPr lang="en-GB" b="1" dirty="0"/>
              <a:t>Is women’s capital devalued/  misrecognised in the knowledge economy?</a:t>
            </a:r>
          </a:p>
          <a:p>
            <a:pPr marL="285750" indent="-285750">
              <a:lnSpc>
                <a:spcPct val="115000"/>
              </a:lnSpc>
              <a:buClr>
                <a:srgbClr val="FF66FF"/>
              </a:buClr>
              <a:buFont typeface="Arial"/>
              <a:buChar char="•"/>
              <a:defRPr/>
            </a:pPr>
            <a:r>
              <a:rPr lang="en-GB" b="1" dirty="0"/>
              <a:t>Is leadership legitimacy identified?</a:t>
            </a:r>
          </a:p>
          <a:p>
            <a:pPr marL="285750" indent="-285750">
              <a:lnSpc>
                <a:spcPct val="115000"/>
              </a:lnSpc>
              <a:buClr>
                <a:srgbClr val="FF66FF"/>
              </a:buClr>
              <a:buFont typeface="Arial"/>
              <a:buChar char="•"/>
              <a:defRPr/>
            </a:pPr>
            <a:r>
              <a:rPr lang="en-GB" b="1" dirty="0"/>
              <a:t>Do cultural scripts for leaders coalesce/collide with normative gender performances?</a:t>
            </a:r>
          </a:p>
          <a:p>
            <a:pPr marL="285750" indent="-285750">
              <a:lnSpc>
                <a:spcPct val="115000"/>
              </a:lnSpc>
              <a:buClr>
                <a:srgbClr val="FF66FF"/>
              </a:buClr>
              <a:buFont typeface="Arial"/>
              <a:buChar char="•"/>
              <a:defRPr/>
            </a:pPr>
            <a:r>
              <a:rPr lang="en-GB" b="1" dirty="0"/>
              <a:t>Do decision-making and informal practices lack transparency/ accountability/ reproduce privilege? </a:t>
            </a:r>
          </a:p>
          <a:p>
            <a:pPr marL="285750" indent="-285750">
              <a:lnSpc>
                <a:spcPct val="115000"/>
              </a:lnSpc>
              <a:buClr>
                <a:srgbClr val="FF66FF"/>
              </a:buClr>
              <a:buFont typeface="Arial"/>
              <a:buChar char="•"/>
              <a:defRPr/>
            </a:pPr>
            <a:r>
              <a:rPr lang="en-GB" b="1" dirty="0">
                <a:solidFill>
                  <a:srgbClr val="FFFFFF"/>
                </a:solidFill>
              </a:rPr>
              <a:t>Are leadership narratives understood?</a:t>
            </a:r>
          </a:p>
          <a:p>
            <a:pPr>
              <a:lnSpc>
                <a:spcPct val="115000"/>
              </a:lnSpc>
              <a:buClr>
                <a:srgbClr val="FF66FF"/>
              </a:buClr>
              <a:buFont typeface="Wingdings" charset="2"/>
              <a:buChar char="ü"/>
              <a:defRPr/>
            </a:pPr>
            <a:r>
              <a:rPr lang="en-GB" b="1" dirty="0">
                <a:solidFill>
                  <a:srgbClr val="FFFFFF"/>
                </a:solidFill>
              </a:rPr>
              <a:t>Power, influence, privilege?</a:t>
            </a:r>
          </a:p>
          <a:p>
            <a:pPr>
              <a:lnSpc>
                <a:spcPct val="115000"/>
              </a:lnSpc>
              <a:buClr>
                <a:srgbClr val="FF66FF"/>
              </a:buClr>
              <a:buFont typeface="Wingdings" charset="2"/>
              <a:buChar char="ü"/>
              <a:defRPr/>
            </a:pPr>
            <a:r>
              <a:rPr lang="en-GB" b="1" dirty="0">
                <a:solidFill>
                  <a:srgbClr val="FFFFFF"/>
                </a:solidFill>
              </a:rPr>
              <a:t>Loss, sacrifice, conflict? </a:t>
            </a:r>
          </a:p>
          <a:p>
            <a:pPr>
              <a:lnSpc>
                <a:spcPct val="115000"/>
              </a:lnSpc>
              <a:buClr>
                <a:srgbClr val="FF66FF"/>
              </a:buClr>
              <a:buFont typeface="Wingdings" charset="2"/>
              <a:buChar char="ü"/>
              <a:defRPr/>
            </a:pPr>
            <a:r>
              <a:rPr lang="en-GB" b="1" dirty="0">
                <a:solidFill>
                  <a:srgbClr val="FFFFFF"/>
                </a:solidFill>
              </a:rPr>
              <a:t>Unliveable lives?</a:t>
            </a:r>
          </a:p>
          <a:p>
            <a:endParaRPr lang="en-US" dirty="0"/>
          </a:p>
        </p:txBody>
      </p:sp>
      <p:pic>
        <p:nvPicPr>
          <p:cNvPr id="8" name="Content Placeholder 7" descr="MP90040254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2499" r="-12499"/>
          <a:stretch>
            <a:fillRect/>
          </a:stretch>
        </p:blipFill>
        <p:spPr>
          <a:xfrm>
            <a:off x="5796152" y="1600200"/>
            <a:ext cx="2890648" cy="4525963"/>
          </a:xfrm>
        </p:spPr>
      </p:pic>
    </p:spTree>
    <p:extLst>
      <p:ext uri="{BB962C8B-B14F-4D97-AF65-F5344CB8AC3E}">
        <p14:creationId xmlns:p14="http://schemas.microsoft.com/office/powerpoint/2010/main" val="1875444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trips(down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strips(down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strips(down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strips(downLeft)">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3050"/>
            <a:ext cx="8229599" cy="669349"/>
          </a:xfrm>
        </p:spPr>
        <p:txBody>
          <a:bodyPr>
            <a:normAutofit/>
          </a:bodyPr>
          <a:lstStyle/>
          <a:p>
            <a:r>
              <a:rPr lang="en-US" sz="2800" dirty="0" smtClean="0"/>
              <a:t> </a:t>
            </a:r>
            <a:endParaRPr lang="en-US" sz="2800" dirty="0"/>
          </a:p>
        </p:txBody>
      </p:sp>
      <p:sp>
        <p:nvSpPr>
          <p:cNvPr id="4" name="Text Placeholder 3"/>
          <p:cNvSpPr>
            <a:spLocks noGrp="1"/>
          </p:cNvSpPr>
          <p:nvPr>
            <p:ph type="body" sz="half" idx="2"/>
          </p:nvPr>
        </p:nvSpPr>
        <p:spPr>
          <a:xfrm>
            <a:off x="313137" y="1739504"/>
            <a:ext cx="5135878" cy="5118495"/>
          </a:xfrm>
        </p:spPr>
        <p:txBody>
          <a:bodyPr>
            <a:normAutofit/>
          </a:bodyPr>
          <a:lstStyle/>
          <a:p>
            <a:pPr marL="457200" indent="-457200">
              <a:buClr>
                <a:srgbClr val="FF66FF"/>
              </a:buClr>
              <a:buFont typeface="Arial"/>
              <a:buChar char="•"/>
              <a:defRPr/>
            </a:pPr>
            <a:r>
              <a:rPr lang="en-US" sz="2800" b="1" dirty="0"/>
              <a:t>What is it that people don’t see</a:t>
            </a:r>
            <a:r>
              <a:rPr lang="en-US" sz="2800" b="1" dirty="0" smtClean="0"/>
              <a:t>?</a:t>
            </a:r>
          </a:p>
          <a:p>
            <a:pPr marL="457200" indent="-457200">
              <a:buClr>
                <a:srgbClr val="FF66FF"/>
              </a:buClr>
              <a:buFont typeface="Arial"/>
              <a:buChar char="•"/>
              <a:defRPr/>
            </a:pPr>
            <a:endParaRPr lang="en-US" sz="2800" b="1" dirty="0"/>
          </a:p>
          <a:p>
            <a:pPr marL="457200" indent="-457200">
              <a:buClr>
                <a:srgbClr val="FF66FF"/>
              </a:buClr>
              <a:buFont typeface="Arial"/>
              <a:buChar char="•"/>
              <a:defRPr/>
            </a:pPr>
            <a:r>
              <a:rPr lang="en-US" sz="2800" b="1" dirty="0"/>
              <a:t>Why don’t they see it</a:t>
            </a:r>
            <a:r>
              <a:rPr lang="en-US" sz="2800" b="1" dirty="0" smtClean="0"/>
              <a:t>?</a:t>
            </a:r>
          </a:p>
          <a:p>
            <a:pPr marL="457200" indent="-457200">
              <a:buClr>
                <a:srgbClr val="FF66FF"/>
              </a:buClr>
              <a:buFont typeface="Arial"/>
              <a:buChar char="•"/>
              <a:defRPr/>
            </a:pPr>
            <a:endParaRPr lang="en-US" sz="2800" b="1" dirty="0"/>
          </a:p>
          <a:p>
            <a:pPr marL="457200" indent="-457200">
              <a:buClr>
                <a:srgbClr val="FF66FF"/>
              </a:buClr>
              <a:buFont typeface="Arial"/>
              <a:buChar char="•"/>
              <a:defRPr/>
            </a:pPr>
            <a:r>
              <a:rPr lang="en-US" sz="2800" b="1" dirty="0"/>
              <a:t>What do current optics/ practices/ specifications reveal and obscure</a:t>
            </a:r>
            <a:r>
              <a:rPr lang="en-US" sz="2800" b="1" dirty="0" smtClean="0"/>
              <a:t>?</a:t>
            </a:r>
          </a:p>
          <a:p>
            <a:pPr>
              <a:buClr>
                <a:srgbClr val="FF66FF"/>
              </a:buClr>
              <a:defRPr/>
            </a:pPr>
            <a:endParaRPr lang="en-US" sz="1800" b="1" dirty="0" smtClean="0">
              <a:solidFill>
                <a:srgbClr val="E74CFF"/>
              </a:solidFill>
            </a:endParaRPr>
          </a:p>
          <a:p>
            <a:pPr>
              <a:buClr>
                <a:srgbClr val="FF66FF"/>
              </a:buClr>
              <a:defRPr/>
            </a:pPr>
            <a:endParaRPr lang="en-US" dirty="0"/>
          </a:p>
        </p:txBody>
      </p:sp>
      <p:sp>
        <p:nvSpPr>
          <p:cNvPr id="13" name="TextBox 12"/>
          <p:cNvSpPr txBox="1"/>
          <p:nvPr/>
        </p:nvSpPr>
        <p:spPr>
          <a:xfrm>
            <a:off x="497693" y="273050"/>
            <a:ext cx="4951321" cy="1077218"/>
          </a:xfrm>
          <a:prstGeom prst="rect">
            <a:avLst/>
          </a:prstGeom>
          <a:noFill/>
        </p:spPr>
        <p:txBody>
          <a:bodyPr wrap="square" rtlCol="0">
            <a:spAutoFit/>
          </a:bodyPr>
          <a:lstStyle/>
          <a:p>
            <a:r>
              <a:rPr lang="en-US" sz="3200" b="1" dirty="0">
                <a:solidFill>
                  <a:srgbClr val="FF66FF"/>
                </a:solidFill>
              </a:rPr>
              <a:t>Optics and </a:t>
            </a:r>
            <a:r>
              <a:rPr lang="en-US" sz="3200" b="1" dirty="0" smtClean="0">
                <a:solidFill>
                  <a:srgbClr val="FF66FF"/>
                </a:solidFill>
              </a:rPr>
              <a:t>Apparatus: Identifying Women Leaders</a:t>
            </a:r>
            <a:endParaRPr lang="en-US" sz="3200" b="1" dirty="0">
              <a:solidFill>
                <a:srgbClr val="FF66FF"/>
              </a:solidFill>
            </a:endParaRPr>
          </a:p>
        </p:txBody>
      </p:sp>
      <p:pic>
        <p:nvPicPr>
          <p:cNvPr id="17"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t="-34313" b="-34313"/>
          <a:stretch>
            <a:fillRect/>
          </a:stretch>
        </p:blipFill>
        <p:spPr bwMode="auto">
          <a:xfrm>
            <a:off x="5275150" y="273050"/>
            <a:ext cx="3607025" cy="7004163"/>
          </a:xfrm>
          <a:prstGeom prst="rect">
            <a:avLst/>
          </a:prstGeom>
          <a:noFill/>
          <a:ln>
            <a:noFill/>
          </a:ln>
        </p:spPr>
      </p:pic>
    </p:spTree>
    <p:extLst>
      <p:ext uri="{BB962C8B-B14F-4D97-AF65-F5344CB8AC3E}">
        <p14:creationId xmlns:p14="http://schemas.microsoft.com/office/powerpoint/2010/main" val="2106210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599" cy="792270"/>
          </a:xfrm>
        </p:spPr>
        <p:txBody>
          <a:bodyPr>
            <a:noAutofit/>
          </a:bodyPr>
          <a:lstStyle/>
          <a:p>
            <a:r>
              <a:rPr lang="en-GB" sz="3200" dirty="0"/>
              <a:t>Disqualified, Desiring or Dismissing </a:t>
            </a:r>
            <a:r>
              <a:rPr lang="en-GB" sz="3200" dirty="0" smtClean="0"/>
              <a:t>Leadership:</a:t>
            </a:r>
            <a:r>
              <a:rPr lang="en-GB" sz="3200" dirty="0"/>
              <a:t/>
            </a:r>
            <a:br>
              <a:rPr lang="en-GB" sz="3200" dirty="0"/>
            </a:br>
            <a:r>
              <a:rPr lang="en-US" sz="3200" dirty="0" smtClean="0"/>
              <a:t>A </a:t>
            </a:r>
            <a:r>
              <a:rPr lang="en-US" sz="3200" dirty="0"/>
              <a:t>Two-Way Gaze?</a:t>
            </a:r>
          </a:p>
        </p:txBody>
      </p:sp>
      <p:sp>
        <p:nvSpPr>
          <p:cNvPr id="4" name="Text Placeholder 3"/>
          <p:cNvSpPr>
            <a:spLocks noGrp="1"/>
          </p:cNvSpPr>
          <p:nvPr>
            <p:ph type="body" sz="half" idx="2"/>
          </p:nvPr>
        </p:nvSpPr>
        <p:spPr>
          <a:xfrm>
            <a:off x="457200" y="1435100"/>
            <a:ext cx="4397748" cy="5216525"/>
          </a:xfrm>
        </p:spPr>
        <p:txBody>
          <a:bodyPr>
            <a:normAutofit fontScale="92500"/>
          </a:bodyPr>
          <a:lstStyle/>
          <a:p>
            <a:pPr>
              <a:buClr>
                <a:schemeClr val="bg1">
                  <a:lumMod val="50000"/>
                  <a:lumOff val="50000"/>
                </a:schemeClr>
              </a:buClr>
              <a:defRPr/>
            </a:pPr>
            <a:r>
              <a:rPr lang="en-US" sz="3600" b="1" dirty="0">
                <a:solidFill>
                  <a:srgbClr val="FFFFFF"/>
                </a:solidFill>
              </a:rPr>
              <a:t>How are women being seen </a:t>
            </a:r>
            <a:r>
              <a:rPr lang="en-US" sz="3600" b="1" i="1" dirty="0">
                <a:solidFill>
                  <a:srgbClr val="FFFFFF"/>
                </a:solidFill>
              </a:rPr>
              <a:t>e.g</a:t>
            </a:r>
            <a:r>
              <a:rPr lang="en-US" sz="3600" b="1" dirty="0">
                <a:solidFill>
                  <a:srgbClr val="FFFFFF"/>
                </a:solidFill>
              </a:rPr>
              <a:t>. as deficit men?</a:t>
            </a:r>
          </a:p>
          <a:p>
            <a:pPr>
              <a:buClr>
                <a:schemeClr val="bg1">
                  <a:lumMod val="50000"/>
                  <a:lumOff val="50000"/>
                </a:schemeClr>
              </a:buClr>
              <a:defRPr/>
            </a:pPr>
            <a:endParaRPr lang="en-US" sz="3600" b="1" dirty="0">
              <a:solidFill>
                <a:srgbClr val="FFFFFF"/>
              </a:solidFill>
            </a:endParaRPr>
          </a:p>
          <a:p>
            <a:pPr>
              <a:buClr>
                <a:schemeClr val="bg1">
                  <a:lumMod val="50000"/>
                  <a:lumOff val="50000"/>
                </a:schemeClr>
              </a:buClr>
              <a:defRPr/>
            </a:pPr>
            <a:r>
              <a:rPr lang="en-US" sz="3600" b="1" dirty="0">
                <a:solidFill>
                  <a:srgbClr val="FFFFFF"/>
                </a:solidFill>
              </a:rPr>
              <a:t>How are women viewing leadership </a:t>
            </a:r>
            <a:r>
              <a:rPr lang="en-US" sz="3600" b="1" i="1" dirty="0">
                <a:solidFill>
                  <a:srgbClr val="FFFFFF"/>
                </a:solidFill>
              </a:rPr>
              <a:t>e.g. </a:t>
            </a:r>
            <a:r>
              <a:rPr lang="en-US" sz="3600" b="1" dirty="0">
                <a:solidFill>
                  <a:srgbClr val="FFFFFF"/>
                </a:solidFill>
              </a:rPr>
              <a:t>via the optic of neo-liberalism/ austerity/ unliveable lives?</a:t>
            </a:r>
          </a:p>
          <a:p>
            <a:endParaRPr lang="en-US" dirty="0"/>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rcRect t="-11211" b="-11211"/>
          <a:stretch>
            <a:fillRect/>
          </a:stretch>
        </p:blipFill>
        <p:spPr bwMode="auto">
          <a:xfrm>
            <a:off x="5247820" y="1435100"/>
            <a:ext cx="3438979" cy="4691063"/>
          </a:xfrm>
          <a:prstGeom prst="rect">
            <a:avLst/>
          </a:prstGeom>
          <a:noFill/>
          <a:ln>
            <a:noFill/>
          </a:ln>
        </p:spPr>
      </p:pic>
    </p:spTree>
    <p:extLst>
      <p:ext uri="{BB962C8B-B14F-4D97-AF65-F5344CB8AC3E}">
        <p14:creationId xmlns:p14="http://schemas.microsoft.com/office/powerpoint/2010/main" val="4018916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Expanding the Theoretical Lexicon</a:t>
            </a:r>
            <a:endParaRPr lang="en-US" b="1" dirty="0"/>
          </a:p>
        </p:txBody>
      </p:sp>
      <p:sp>
        <p:nvSpPr>
          <p:cNvPr id="7" name="Content Placeholder 6"/>
          <p:cNvSpPr>
            <a:spLocks noGrp="1"/>
          </p:cNvSpPr>
          <p:nvPr>
            <p:ph sz="half" idx="2"/>
          </p:nvPr>
        </p:nvSpPr>
        <p:spPr>
          <a:xfrm>
            <a:off x="3765266" y="1253569"/>
            <a:ext cx="5042932" cy="5372439"/>
          </a:xfrm>
        </p:spPr>
        <p:txBody>
          <a:bodyPr>
            <a:normAutofit fontScale="92500" lnSpcReduction="20000"/>
          </a:bodyPr>
          <a:lstStyle/>
          <a:p>
            <a:pPr>
              <a:buClr>
                <a:srgbClr val="E74CFF"/>
              </a:buClr>
              <a:defRPr/>
            </a:pPr>
            <a:r>
              <a:rPr lang="en-US" b="1" dirty="0">
                <a:solidFill>
                  <a:srgbClr val="E74CFF"/>
                </a:solidFill>
              </a:rPr>
              <a:t>Barad’s (2007) theory of </a:t>
            </a:r>
            <a:r>
              <a:rPr lang="en-US" b="1" dirty="0" smtClean="0">
                <a:solidFill>
                  <a:srgbClr val="E74CFF"/>
                </a:solidFill>
              </a:rPr>
              <a:t>intra</a:t>
            </a:r>
            <a:r>
              <a:rPr lang="en-US" b="1" dirty="0">
                <a:solidFill>
                  <a:srgbClr val="E74CFF"/>
                </a:solidFill>
              </a:rPr>
              <a:t>-</a:t>
            </a:r>
            <a:r>
              <a:rPr lang="en-US" b="1" dirty="0" smtClean="0">
                <a:solidFill>
                  <a:srgbClr val="E74CFF"/>
                </a:solidFill>
              </a:rPr>
              <a:t>action</a:t>
            </a:r>
            <a:r>
              <a:rPr lang="en-US" b="1" dirty="0">
                <a:solidFill>
                  <a:srgbClr val="E74CFF"/>
                </a:solidFill>
              </a:rPr>
              <a:t>:</a:t>
            </a:r>
            <a:endParaRPr lang="en-US" b="1" dirty="0" smtClean="0">
              <a:solidFill>
                <a:srgbClr val="E74CFF"/>
              </a:solidFill>
            </a:endParaRPr>
          </a:p>
          <a:p>
            <a:pPr marL="0" indent="0">
              <a:buClr>
                <a:srgbClr val="E74CFF"/>
              </a:buClr>
              <a:buFontTx/>
              <a:buNone/>
              <a:defRPr/>
            </a:pPr>
            <a:r>
              <a:rPr lang="en-US" b="1" dirty="0" smtClean="0"/>
              <a:t>Leaders co-produced via </a:t>
            </a:r>
            <a:r>
              <a:rPr lang="en-US" b="1" dirty="0"/>
              <a:t>power relations/ politics of difference.</a:t>
            </a:r>
          </a:p>
          <a:p>
            <a:pPr marL="0" indent="0">
              <a:buClr>
                <a:srgbClr val="E74CFF"/>
              </a:buClr>
              <a:buFontTx/>
              <a:buNone/>
              <a:defRPr/>
            </a:pPr>
            <a:endParaRPr lang="en-GB" b="1" dirty="0">
              <a:solidFill>
                <a:srgbClr val="00FFFF"/>
              </a:solidFill>
            </a:endParaRPr>
          </a:p>
          <a:p>
            <a:pPr>
              <a:buClr>
                <a:srgbClr val="E74CFF"/>
              </a:buClr>
              <a:defRPr/>
            </a:pPr>
            <a:r>
              <a:rPr lang="en-US" b="1" dirty="0">
                <a:solidFill>
                  <a:srgbClr val="E74CFF"/>
                </a:solidFill>
              </a:rPr>
              <a:t>Ahmed’s (2010) theory of happiness:</a:t>
            </a:r>
          </a:p>
          <a:p>
            <a:pPr marL="0" indent="0">
              <a:buClr>
                <a:srgbClr val="E74CFF"/>
              </a:buClr>
              <a:buFontTx/>
              <a:buNone/>
              <a:defRPr/>
            </a:pPr>
            <a:r>
              <a:rPr lang="en-US" b="1" dirty="0" smtClean="0">
                <a:solidFill>
                  <a:srgbClr val="FFFFFF"/>
                </a:solidFill>
              </a:rPr>
              <a:t>Vertical career success = a happiness formula? </a:t>
            </a:r>
            <a:endParaRPr lang="en-US" b="1" dirty="0">
              <a:solidFill>
                <a:srgbClr val="FFFFFF"/>
              </a:solidFill>
            </a:endParaRPr>
          </a:p>
          <a:p>
            <a:pPr>
              <a:buClr>
                <a:srgbClr val="E74CFF"/>
              </a:buClr>
              <a:defRPr/>
            </a:pPr>
            <a:endParaRPr lang="en-US" b="1" dirty="0">
              <a:solidFill>
                <a:srgbClr val="E74CFF"/>
              </a:solidFill>
            </a:endParaRPr>
          </a:p>
          <a:p>
            <a:pPr>
              <a:buClr>
                <a:srgbClr val="E74CFF"/>
              </a:buClr>
              <a:defRPr/>
            </a:pPr>
            <a:r>
              <a:rPr lang="en-US" b="1" dirty="0">
                <a:solidFill>
                  <a:srgbClr val="E74CFF"/>
                </a:solidFill>
              </a:rPr>
              <a:t>Berlant’s (2011) theory of cruel optimism</a:t>
            </a:r>
            <a:r>
              <a:rPr lang="en-US" b="1" dirty="0" smtClean="0">
                <a:solidFill>
                  <a:srgbClr val="E74CFF"/>
                </a:solidFill>
              </a:rPr>
              <a:t>:</a:t>
            </a:r>
            <a:endParaRPr lang="en-GB" b="1" dirty="0" smtClean="0">
              <a:solidFill>
                <a:srgbClr val="FFFFFF"/>
              </a:solidFill>
            </a:endParaRPr>
          </a:p>
          <a:p>
            <a:pPr marL="0" indent="0">
              <a:buClr>
                <a:srgbClr val="E74CFF"/>
              </a:buClr>
              <a:buNone/>
              <a:defRPr/>
            </a:pPr>
            <a:r>
              <a:rPr lang="en-GB" b="1" dirty="0" smtClean="0">
                <a:solidFill>
                  <a:srgbClr val="FFFFFF"/>
                </a:solidFill>
              </a:rPr>
              <a:t>Women expect failure so do not put themselves forward.</a:t>
            </a:r>
            <a:endParaRPr lang="en-US" dirty="0">
              <a:solidFill>
                <a:srgbClr val="FFFFFF"/>
              </a:solidFill>
            </a:endParaRPr>
          </a:p>
          <a:p>
            <a:endParaRPr lang="en-US" dirty="0"/>
          </a:p>
        </p:txBody>
      </p:sp>
      <p:pic>
        <p:nvPicPr>
          <p:cNvPr id="8" name="Content Placeholder 1" descr="AA009659.png"/>
          <p:cNvPicPr>
            <a:picLocks noGrp="1" noChangeAspect="1"/>
          </p:cNvPicPr>
          <p:nvPr>
            <p:ph sz="half" idx="1"/>
          </p:nvPr>
        </p:nvPicPr>
        <p:blipFill>
          <a:blip r:embed="rId2">
            <a:extLst>
              <a:ext uri="{28A0092B-C50C-407E-A947-70E740481C1C}">
                <a14:useLocalDpi xmlns:a14="http://schemas.microsoft.com/office/drawing/2010/main" val="0"/>
              </a:ext>
            </a:extLst>
          </a:blip>
          <a:srcRect t="-6964" b="-6964"/>
          <a:stretch>
            <a:fillRect/>
          </a:stretch>
        </p:blipFill>
        <p:spPr>
          <a:xfrm>
            <a:off x="457200" y="1600200"/>
            <a:ext cx="2538564" cy="4525963"/>
          </a:xfrm>
        </p:spPr>
      </p:pic>
    </p:spTree>
    <p:extLst>
      <p:ext uri="{BB962C8B-B14F-4D97-AF65-F5344CB8AC3E}">
        <p14:creationId xmlns:p14="http://schemas.microsoft.com/office/powerpoint/2010/main" val="3563272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trips(down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trips(down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strips(down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strips(down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strips(downLeft)">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7200" b="1" dirty="0" smtClean="0"/>
              <a:t>Evidence</a:t>
            </a:r>
            <a:endParaRPr lang="en-US" sz="7200" dirty="0"/>
          </a:p>
        </p:txBody>
      </p:sp>
      <p:sp>
        <p:nvSpPr>
          <p:cNvPr id="7" name="Content Placeholder 6"/>
          <p:cNvSpPr>
            <a:spLocks noGrp="1"/>
          </p:cNvSpPr>
          <p:nvPr>
            <p:ph sz="half" idx="2"/>
          </p:nvPr>
        </p:nvSpPr>
        <p:spPr>
          <a:xfrm>
            <a:off x="3664857" y="1417638"/>
            <a:ext cx="5243286" cy="5258933"/>
          </a:xfrm>
        </p:spPr>
        <p:txBody>
          <a:bodyPr>
            <a:normAutofit fontScale="25000" lnSpcReduction="20000"/>
          </a:bodyPr>
          <a:lstStyle/>
          <a:p>
            <a:pPr marL="0" indent="0">
              <a:buClr>
                <a:srgbClr val="FF66FF"/>
              </a:buClr>
              <a:buNone/>
              <a:defRPr/>
            </a:pPr>
            <a:r>
              <a:rPr lang="en-US" sz="7200" b="1" dirty="0">
                <a:solidFill>
                  <a:srgbClr val="E74CFF"/>
                </a:solidFill>
              </a:rPr>
              <a:t>British Council </a:t>
            </a:r>
            <a:r>
              <a:rPr lang="en-US" sz="7200" b="1" dirty="0" smtClean="0">
                <a:solidFill>
                  <a:srgbClr val="E74CFF"/>
                </a:solidFill>
              </a:rPr>
              <a:t>Research</a:t>
            </a:r>
          </a:p>
          <a:p>
            <a:pPr marL="0" indent="0">
              <a:buClr>
                <a:srgbClr val="FF66FF"/>
              </a:buClr>
              <a:buNone/>
              <a:defRPr/>
            </a:pPr>
            <a:r>
              <a:rPr lang="en-US" sz="7200" b="1" dirty="0" smtClean="0">
                <a:solidFill>
                  <a:srgbClr val="E74CFF"/>
                </a:solidFill>
              </a:rPr>
              <a:t>South Asia</a:t>
            </a:r>
          </a:p>
          <a:p>
            <a:pPr marL="0" indent="0">
              <a:buClr>
                <a:srgbClr val="FF66FF"/>
              </a:buClr>
              <a:buNone/>
              <a:defRPr/>
            </a:pPr>
            <a:endParaRPr lang="en-US" sz="7200" b="1" dirty="0">
              <a:solidFill>
                <a:srgbClr val="FFFFFF"/>
              </a:solidFill>
            </a:endParaRPr>
          </a:p>
          <a:p>
            <a:pPr>
              <a:buClr>
                <a:srgbClr val="FF66FF"/>
              </a:buClr>
              <a:defRPr/>
            </a:pPr>
            <a:r>
              <a:rPr lang="en-US" sz="7000" b="1" dirty="0" smtClean="0">
                <a:solidFill>
                  <a:srgbClr val="FFFFFF"/>
                </a:solidFill>
              </a:rPr>
              <a:t>Rigorous </a:t>
            </a:r>
            <a:r>
              <a:rPr lang="en-US" sz="7000" b="1" dirty="0">
                <a:solidFill>
                  <a:srgbClr val="FFFFFF"/>
                </a:solidFill>
              </a:rPr>
              <a:t>Literature </a:t>
            </a:r>
            <a:r>
              <a:rPr lang="en-US" sz="7000" b="1" dirty="0" smtClean="0">
                <a:solidFill>
                  <a:srgbClr val="FFFFFF"/>
                </a:solidFill>
              </a:rPr>
              <a:t>Review</a:t>
            </a:r>
            <a:endParaRPr lang="en-GB" sz="7000" b="1" dirty="0">
              <a:solidFill>
                <a:schemeClr val="tx2"/>
              </a:solidFill>
            </a:endParaRPr>
          </a:p>
          <a:p>
            <a:pPr>
              <a:buClr>
                <a:srgbClr val="FF66FF"/>
              </a:buClr>
              <a:defRPr/>
            </a:pPr>
            <a:r>
              <a:rPr lang="en-GB" sz="7000" b="1" dirty="0" smtClean="0">
                <a:solidFill>
                  <a:schemeClr val="tx2"/>
                </a:solidFill>
              </a:rPr>
              <a:t>Interviews- </a:t>
            </a:r>
            <a:r>
              <a:rPr lang="en-US" sz="7000" b="1" dirty="0" smtClean="0"/>
              <a:t>16 </a:t>
            </a:r>
            <a:r>
              <a:rPr lang="en-US" sz="7000" b="1" dirty="0"/>
              <a:t>women and 7 men </a:t>
            </a:r>
            <a:endParaRPr lang="en-US" sz="7000" b="1" dirty="0" smtClean="0"/>
          </a:p>
          <a:p>
            <a:pPr>
              <a:buClr>
                <a:srgbClr val="FF66FF"/>
              </a:buClr>
              <a:defRPr/>
            </a:pPr>
            <a:r>
              <a:rPr lang="en-US" sz="7000" b="1" dirty="0" smtClean="0"/>
              <a:t>Afghanistan, Bangladesh, India, Pakistan and Sri Lanka.</a:t>
            </a:r>
            <a:endParaRPr lang="en-US" sz="7000" b="1" dirty="0">
              <a:solidFill>
                <a:srgbClr val="FF66FF"/>
              </a:solidFill>
            </a:endParaRPr>
          </a:p>
          <a:p>
            <a:pPr marL="0" indent="0">
              <a:spcBef>
                <a:spcPts val="1632"/>
              </a:spcBef>
              <a:buClr>
                <a:srgbClr val="FF66FF"/>
              </a:buClr>
              <a:buNone/>
              <a:defRPr/>
            </a:pPr>
            <a:r>
              <a:rPr lang="en-US" sz="7000" b="1" dirty="0" smtClean="0">
                <a:solidFill>
                  <a:srgbClr val="FF66FF"/>
                </a:solidFill>
              </a:rPr>
              <a:t>East Asia and MENA</a:t>
            </a:r>
            <a:r>
              <a:rPr lang="en-GB" sz="7200" b="1" dirty="0" smtClean="0">
                <a:solidFill>
                  <a:schemeClr val="tx2"/>
                </a:solidFill>
              </a:rPr>
              <a:t>                                                                          </a:t>
            </a:r>
          </a:p>
          <a:p>
            <a:pPr>
              <a:spcBef>
                <a:spcPts val="1632"/>
              </a:spcBef>
              <a:buClr>
                <a:srgbClr val="FF66FF"/>
              </a:buClr>
              <a:defRPr/>
            </a:pPr>
            <a:r>
              <a:rPr lang="en-US" sz="7200" b="1" dirty="0" smtClean="0">
                <a:solidFill>
                  <a:srgbClr val="FF66FF"/>
                </a:solidFill>
              </a:rPr>
              <a:t>20 Questionnaires/ 3 Discussion Groups  </a:t>
            </a:r>
            <a:r>
              <a:rPr lang="en-GB" sz="7200" b="1" dirty="0" smtClean="0">
                <a:solidFill>
                  <a:schemeClr val="tx2"/>
                </a:solidFill>
              </a:rPr>
              <a:t>Australia</a:t>
            </a:r>
            <a:r>
              <a:rPr lang="en-GB" sz="7200" b="1" dirty="0">
                <a:solidFill>
                  <a:schemeClr val="tx2"/>
                </a:solidFill>
              </a:rPr>
              <a:t>, China, Egypt, Hong Kong, Indonesia, </a:t>
            </a:r>
            <a:r>
              <a:rPr lang="en-GB" sz="7200" b="1" dirty="0" smtClean="0">
                <a:solidFill>
                  <a:schemeClr val="tx2"/>
                </a:solidFill>
              </a:rPr>
              <a:t>Japan, Jordan, Kuwait, Malaysia, Morocco, Pakistan, Palestine, the Philippines, Singapore, Thailand and Turkey  </a:t>
            </a:r>
            <a:r>
              <a:rPr lang="en-US" sz="5600" b="1" dirty="0" smtClean="0">
                <a:solidFill>
                  <a:srgbClr val="E74CFF"/>
                </a:solidFill>
              </a:rPr>
              <a:t>(</a:t>
            </a:r>
            <a:r>
              <a:rPr lang="en-US" sz="5600" b="1" dirty="0">
                <a:solidFill>
                  <a:srgbClr val="E74CFF"/>
                </a:solidFill>
              </a:rPr>
              <a:t>Morley, </a:t>
            </a:r>
            <a:r>
              <a:rPr lang="en-US" sz="5600" b="1" dirty="0" smtClean="0">
                <a:solidFill>
                  <a:srgbClr val="E74CFF"/>
                </a:solidFill>
              </a:rPr>
              <a:t>2014).</a:t>
            </a:r>
            <a:endParaRPr lang="en-US" sz="5600" b="1" dirty="0">
              <a:solidFill>
                <a:srgbClr val="E74CFF"/>
              </a:solidFill>
            </a:endParaRPr>
          </a:p>
          <a:p>
            <a:pPr marL="0" indent="0">
              <a:buClr>
                <a:srgbClr val="FF66FF"/>
              </a:buClr>
              <a:buFontTx/>
              <a:buNone/>
              <a:defRPr/>
            </a:pPr>
            <a:endParaRPr lang="en-US" sz="7000" b="1" dirty="0">
              <a:solidFill>
                <a:schemeClr val="tx2"/>
              </a:solidFill>
            </a:endParaRPr>
          </a:p>
          <a:p>
            <a:pPr>
              <a:buClr>
                <a:srgbClr val="FF66FF"/>
              </a:buClr>
              <a:defRPr/>
            </a:pPr>
            <a:r>
              <a:rPr lang="en-GB" sz="7200" b="1" dirty="0">
                <a:solidFill>
                  <a:schemeClr val="tx2"/>
                </a:solidFill>
              </a:rPr>
              <a:t>What makes leadership </a:t>
            </a:r>
            <a:r>
              <a:rPr lang="en-GB" sz="7200" b="1" dirty="0">
                <a:solidFill>
                  <a:srgbClr val="FF66FF"/>
                </a:solidFill>
              </a:rPr>
              <a:t>attractive/unattractive</a:t>
            </a:r>
            <a:r>
              <a:rPr lang="en-GB" sz="7200" b="1" dirty="0">
                <a:solidFill>
                  <a:srgbClr val="00FFFF"/>
                </a:solidFill>
              </a:rPr>
              <a:t> </a:t>
            </a:r>
            <a:r>
              <a:rPr lang="en-GB" sz="7200" b="1" dirty="0">
                <a:solidFill>
                  <a:schemeClr val="tx2"/>
                </a:solidFill>
              </a:rPr>
              <a:t>to women? </a:t>
            </a:r>
          </a:p>
          <a:p>
            <a:pPr>
              <a:buClr>
                <a:srgbClr val="FF66FF"/>
              </a:buClr>
              <a:defRPr/>
            </a:pPr>
            <a:r>
              <a:rPr lang="en-GB" sz="7200" b="1" dirty="0">
                <a:solidFill>
                  <a:schemeClr val="tx2"/>
                </a:solidFill>
              </a:rPr>
              <a:t>What </a:t>
            </a:r>
            <a:r>
              <a:rPr lang="en-GB" sz="7200" b="1" dirty="0">
                <a:solidFill>
                  <a:srgbClr val="FF66FF"/>
                </a:solidFill>
              </a:rPr>
              <a:t>enables/ supports </a:t>
            </a:r>
            <a:r>
              <a:rPr lang="en-GB" sz="7200" b="1" dirty="0">
                <a:solidFill>
                  <a:schemeClr val="tx2"/>
                </a:solidFill>
              </a:rPr>
              <a:t>women to enter leadership positions?</a:t>
            </a:r>
          </a:p>
          <a:p>
            <a:pPr>
              <a:buClr>
                <a:srgbClr val="FF66FF"/>
              </a:buClr>
              <a:defRPr/>
            </a:pPr>
            <a:r>
              <a:rPr lang="en-GB" sz="7200" b="1" dirty="0">
                <a:solidFill>
                  <a:schemeClr val="tx2"/>
                </a:solidFill>
              </a:rPr>
              <a:t>Personal experiences of being </a:t>
            </a:r>
            <a:r>
              <a:rPr lang="en-GB" sz="7200" b="1" dirty="0">
                <a:solidFill>
                  <a:srgbClr val="FF66FF"/>
                </a:solidFill>
              </a:rPr>
              <a:t>enabled/ impeded </a:t>
            </a:r>
            <a:r>
              <a:rPr lang="en-GB" sz="7200" b="1" dirty="0">
                <a:solidFill>
                  <a:schemeClr val="tx2"/>
                </a:solidFill>
              </a:rPr>
              <a:t>from entering leadership? </a:t>
            </a:r>
          </a:p>
          <a:p>
            <a:endParaRPr lang="en-US" dirty="0"/>
          </a:p>
        </p:txBody>
      </p:sp>
      <p:pic>
        <p:nvPicPr>
          <p:cNvPr id="8" name="Content Placeholder 5" descr="j0227558.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4426" b="4426"/>
          <a:stretch>
            <a:fillRect/>
          </a:stretch>
        </p:blipFill>
        <p:spPr>
          <a:xfrm>
            <a:off x="457200" y="1600200"/>
            <a:ext cx="3207657" cy="4525963"/>
          </a:xfrm>
        </p:spPr>
      </p:pic>
    </p:spTree>
    <p:extLst>
      <p:ext uri="{BB962C8B-B14F-4D97-AF65-F5344CB8AC3E}">
        <p14:creationId xmlns:p14="http://schemas.microsoft.com/office/powerpoint/2010/main" val="571311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trips(down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trips(down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strips(down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strips(down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strips(down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strips(down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strips(downLeft)">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strips(downLeft)">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strips(downLeft)">
                                      <p:cBhvr>
                                        <p:cTn id="5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E74CFF"/>
                </a:solidFill>
              </a:rPr>
              <a:t>Why is Senior Leadership Unattractive to Women?</a:t>
            </a:r>
            <a:endParaRPr lang="en-US" b="1" dirty="0">
              <a:solidFill>
                <a:srgbClr val="E74CFF"/>
              </a:solidFill>
            </a:endParaRPr>
          </a:p>
        </p:txBody>
      </p:sp>
      <p:sp>
        <p:nvSpPr>
          <p:cNvPr id="3" name="Content Placeholder 2"/>
          <p:cNvSpPr>
            <a:spLocks noGrp="1"/>
          </p:cNvSpPr>
          <p:nvPr>
            <p:ph sz="half" idx="1"/>
          </p:nvPr>
        </p:nvSpPr>
        <p:spPr>
          <a:xfrm>
            <a:off x="457200" y="1417638"/>
            <a:ext cx="5436640" cy="5289771"/>
          </a:xfrm>
        </p:spPr>
        <p:txBody>
          <a:bodyPr>
            <a:normAutofit fontScale="25000" lnSpcReduction="20000"/>
          </a:bodyPr>
          <a:lstStyle/>
          <a:p>
            <a:pPr marL="0" indent="0">
              <a:lnSpc>
                <a:spcPct val="105000"/>
              </a:lnSpc>
              <a:buClr>
                <a:srgbClr val="E74CFF"/>
              </a:buClr>
              <a:buFontTx/>
              <a:buNone/>
              <a:defRPr/>
            </a:pPr>
            <a:endParaRPr lang="en-GB" sz="7200" b="1" dirty="0">
              <a:solidFill>
                <a:schemeClr val="tx2"/>
              </a:solidFill>
              <a:latin typeface="+mj-lt"/>
            </a:endParaRPr>
          </a:p>
          <a:p>
            <a:pPr>
              <a:lnSpc>
                <a:spcPct val="105000"/>
              </a:lnSpc>
              <a:buClr>
                <a:srgbClr val="E74CFF"/>
              </a:buClr>
              <a:defRPr/>
            </a:pPr>
            <a:r>
              <a:rPr lang="en-GB" sz="8000" b="1" dirty="0" smtClean="0">
                <a:latin typeface="+mj-lt"/>
              </a:rPr>
              <a:t>Neo-liberalism</a:t>
            </a:r>
          </a:p>
          <a:p>
            <a:pPr>
              <a:lnSpc>
                <a:spcPct val="105000"/>
              </a:lnSpc>
              <a:buClr>
                <a:srgbClr val="E74CFF"/>
              </a:buClr>
              <a:defRPr/>
            </a:pPr>
            <a:endParaRPr lang="en-GB" sz="8000" b="1" dirty="0" smtClean="0">
              <a:latin typeface="+mj-lt"/>
            </a:endParaRPr>
          </a:p>
          <a:p>
            <a:pPr>
              <a:lnSpc>
                <a:spcPct val="105000"/>
              </a:lnSpc>
              <a:buClr>
                <a:srgbClr val="E74CFF"/>
              </a:buClr>
              <a:defRPr/>
            </a:pPr>
            <a:r>
              <a:rPr lang="en-GB" sz="8000" b="1" dirty="0" smtClean="0">
                <a:latin typeface="+mj-lt"/>
              </a:rPr>
              <a:t>Being </a:t>
            </a:r>
            <a:r>
              <a:rPr lang="en-GB" sz="8000" b="1" dirty="0">
                <a:latin typeface="+mj-lt"/>
              </a:rPr>
              <a:t>‘Other’ in male-dominated cultures.</a:t>
            </a:r>
          </a:p>
          <a:p>
            <a:pPr>
              <a:lnSpc>
                <a:spcPct val="105000"/>
              </a:lnSpc>
              <a:buClr>
                <a:srgbClr val="E74CFF"/>
              </a:buClr>
              <a:buFontTx/>
              <a:buNone/>
              <a:defRPr/>
            </a:pPr>
            <a:endParaRPr lang="en-GB" sz="8000" b="1" dirty="0">
              <a:latin typeface="+mj-lt"/>
            </a:endParaRPr>
          </a:p>
          <a:p>
            <a:pPr>
              <a:lnSpc>
                <a:spcPct val="105000"/>
              </a:lnSpc>
              <a:buClr>
                <a:srgbClr val="E74CFF"/>
              </a:buClr>
              <a:defRPr/>
            </a:pPr>
            <a:r>
              <a:rPr lang="en-GB" sz="8000" b="1" dirty="0">
                <a:latin typeface="+mj-lt"/>
              </a:rPr>
              <a:t>L</a:t>
            </a:r>
            <a:r>
              <a:rPr lang="en-GB" sz="8000" b="1" dirty="0" smtClean="0">
                <a:latin typeface="+mj-lt"/>
              </a:rPr>
              <a:t>eadership v </a:t>
            </a:r>
            <a:r>
              <a:rPr lang="en-GB" sz="8000" b="1" dirty="0">
                <a:latin typeface="+mj-lt"/>
              </a:rPr>
              <a:t>scholarship</a:t>
            </a:r>
            <a:r>
              <a:rPr lang="en-GB" sz="8000" b="1" dirty="0" smtClean="0">
                <a:latin typeface="+mj-lt"/>
              </a:rPr>
              <a:t>.</a:t>
            </a:r>
          </a:p>
          <a:p>
            <a:pPr>
              <a:lnSpc>
                <a:spcPct val="105000"/>
              </a:lnSpc>
              <a:buClr>
                <a:srgbClr val="E74CFF"/>
              </a:buClr>
              <a:defRPr/>
            </a:pPr>
            <a:endParaRPr lang="en-GB" sz="8000" b="1" dirty="0">
              <a:latin typeface="+mj-lt"/>
            </a:endParaRPr>
          </a:p>
          <a:p>
            <a:pPr>
              <a:lnSpc>
                <a:spcPct val="105000"/>
              </a:lnSpc>
              <a:buClr>
                <a:srgbClr val="E74CFF"/>
              </a:buClr>
              <a:defRPr/>
            </a:pPr>
            <a:r>
              <a:rPr lang="en-GB" sz="8000" b="1" dirty="0">
                <a:latin typeface="+mj-lt"/>
              </a:rPr>
              <a:t>Disrupting the symbolic </a:t>
            </a:r>
            <a:r>
              <a:rPr lang="en-GB" sz="8000" b="1" dirty="0" smtClean="0">
                <a:latin typeface="+mj-lt"/>
              </a:rPr>
              <a:t>order.</a:t>
            </a:r>
          </a:p>
          <a:p>
            <a:pPr>
              <a:lnSpc>
                <a:spcPct val="105000"/>
              </a:lnSpc>
              <a:buClr>
                <a:srgbClr val="E74CFF"/>
              </a:buClr>
              <a:defRPr/>
            </a:pPr>
            <a:endParaRPr lang="en-GB" sz="8000" b="1" dirty="0">
              <a:latin typeface="+mj-lt"/>
            </a:endParaRPr>
          </a:p>
          <a:p>
            <a:pPr>
              <a:lnSpc>
                <a:spcPct val="105000"/>
              </a:lnSpc>
              <a:buClr>
                <a:srgbClr val="E74CFF"/>
              </a:buClr>
              <a:defRPr/>
            </a:pPr>
            <a:r>
              <a:rPr lang="en-GB" sz="8000" b="1" dirty="0">
                <a:latin typeface="+mj-lt"/>
              </a:rPr>
              <a:t>Socio-</a:t>
            </a:r>
            <a:r>
              <a:rPr lang="en-GB" sz="8000" b="1" dirty="0" smtClean="0">
                <a:latin typeface="+mj-lt"/>
              </a:rPr>
              <a:t>cultural messages.</a:t>
            </a:r>
            <a:endParaRPr lang="en-GB" sz="8000" b="1" dirty="0">
              <a:latin typeface="+mj-lt"/>
            </a:endParaRPr>
          </a:p>
          <a:p>
            <a:pPr marL="0" indent="0">
              <a:lnSpc>
                <a:spcPct val="105000"/>
              </a:lnSpc>
              <a:buClr>
                <a:srgbClr val="E74CFF"/>
              </a:buClr>
              <a:buFontTx/>
              <a:buNone/>
              <a:defRPr/>
            </a:pPr>
            <a:endParaRPr lang="en-GB" sz="8000" b="1" dirty="0">
              <a:latin typeface="+mj-lt"/>
            </a:endParaRPr>
          </a:p>
          <a:p>
            <a:pPr>
              <a:lnSpc>
                <a:spcPct val="105000"/>
              </a:lnSpc>
              <a:buClr>
                <a:srgbClr val="E74CFF"/>
              </a:buClr>
              <a:defRPr/>
            </a:pPr>
            <a:r>
              <a:rPr lang="en-GB" sz="8000" b="1" dirty="0" smtClean="0">
                <a:latin typeface="+mj-lt"/>
              </a:rPr>
              <a:t>Navigating </a:t>
            </a:r>
            <a:r>
              <a:rPr lang="en-GB" sz="8000" b="1" dirty="0">
                <a:latin typeface="+mj-lt"/>
              </a:rPr>
              <a:t>professional and domestic responsibilities. </a:t>
            </a:r>
            <a:endParaRPr lang="en-GB" sz="8000" b="1" dirty="0" smtClean="0">
              <a:latin typeface="+mj-lt"/>
            </a:endParaRPr>
          </a:p>
          <a:p>
            <a:pPr>
              <a:lnSpc>
                <a:spcPct val="105000"/>
              </a:lnSpc>
              <a:buClr>
                <a:srgbClr val="E74CFF"/>
              </a:buClr>
              <a:defRPr/>
            </a:pPr>
            <a:endParaRPr lang="en-GB" sz="8000" b="1" dirty="0">
              <a:latin typeface="+mj-lt"/>
            </a:endParaRPr>
          </a:p>
          <a:p>
            <a:pPr>
              <a:buClr>
                <a:srgbClr val="E74CFF"/>
              </a:buClr>
              <a:defRPr/>
            </a:pPr>
            <a:r>
              <a:rPr lang="en-GB" sz="8000" b="1" dirty="0" smtClean="0">
                <a:latin typeface="+mj-lt"/>
              </a:rPr>
              <a:t>W</a:t>
            </a:r>
            <a:r>
              <a:rPr lang="en-US" sz="8000" b="1" dirty="0" smtClean="0">
                <a:latin typeface="+mj-lt"/>
              </a:rPr>
              <a:t>omen lack </a:t>
            </a:r>
            <a:r>
              <a:rPr lang="en-US" sz="8000" b="1" dirty="0">
                <a:latin typeface="+mj-lt"/>
              </a:rPr>
              <a:t>capital</a:t>
            </a:r>
            <a:r>
              <a:rPr lang="en-US" sz="8000" b="1" dirty="0">
                <a:solidFill>
                  <a:srgbClr val="E74CFF"/>
                </a:solidFill>
                <a:latin typeface="+mj-lt"/>
              </a:rPr>
              <a:t> (economic, political, social and symbolic)</a:t>
            </a:r>
            <a:r>
              <a:rPr lang="en-US" sz="8000" b="1" dirty="0">
                <a:solidFill>
                  <a:schemeClr val="tx2"/>
                </a:solidFill>
                <a:latin typeface="+mj-lt"/>
              </a:rPr>
              <a:t> </a:t>
            </a:r>
            <a:r>
              <a:rPr lang="en-US" sz="8000" b="1" dirty="0">
                <a:solidFill>
                  <a:srgbClr val="FFFFFF"/>
                </a:solidFill>
                <a:latin typeface="+mj-lt"/>
              </a:rPr>
              <a:t>to redefine the requirements of the </a:t>
            </a:r>
            <a:r>
              <a:rPr lang="en-US" sz="8000" b="1" dirty="0" smtClean="0">
                <a:solidFill>
                  <a:srgbClr val="FFFFFF"/>
                </a:solidFill>
                <a:latin typeface="+mj-lt"/>
              </a:rPr>
              <a:t>field. </a:t>
            </a:r>
            <a:endParaRPr lang="en-US" sz="8000" b="1" dirty="0">
              <a:solidFill>
                <a:srgbClr val="FFFFFF"/>
              </a:solidFill>
              <a:latin typeface="+mj-lt"/>
            </a:endParaRPr>
          </a:p>
          <a:p>
            <a:endParaRPr lang="en-US" dirty="0"/>
          </a:p>
        </p:txBody>
      </p:sp>
      <p:pic>
        <p:nvPicPr>
          <p:cNvPr id="5" name="Content Placeholder 5" descr="MC900444668[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6729" b="6729"/>
          <a:stretch>
            <a:fillRect/>
          </a:stretch>
        </p:blipFill>
        <p:spPr>
          <a:xfrm>
            <a:off x="6121778" y="1600200"/>
            <a:ext cx="2565021" cy="4525963"/>
          </a:xfrm>
        </p:spPr>
      </p:pic>
    </p:spTree>
    <p:extLst>
      <p:ext uri="{BB962C8B-B14F-4D97-AF65-F5344CB8AC3E}">
        <p14:creationId xmlns:p14="http://schemas.microsoft.com/office/powerpoint/2010/main" val="1082305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trips(down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strips(downLeft)">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strips(downLeft)">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strips(downLeft)">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strips(downLeft)">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13604"/>
          </a:xfrm>
        </p:spPr>
        <p:txBody>
          <a:bodyPr/>
          <a:lstStyle/>
          <a:p>
            <a:r>
              <a:rPr lang="en-US" b="1" dirty="0"/>
              <a:t>Women Reflexively Scanning</a:t>
            </a:r>
          </a:p>
        </p:txBody>
      </p:sp>
      <p:sp>
        <p:nvSpPr>
          <p:cNvPr id="6" name="Text Placeholder 5"/>
          <p:cNvSpPr>
            <a:spLocks noGrp="1"/>
          </p:cNvSpPr>
          <p:nvPr>
            <p:ph type="body" idx="1"/>
          </p:nvPr>
        </p:nvSpPr>
        <p:spPr/>
        <p:txBody>
          <a:bodyPr/>
          <a:lstStyle/>
          <a:p>
            <a:r>
              <a:rPr lang="en-US" dirty="0">
                <a:solidFill>
                  <a:srgbClr val="FF66FF"/>
                </a:solidFill>
              </a:rPr>
              <a:t>Women Are Not/ Rarely</a:t>
            </a:r>
          </a:p>
          <a:p>
            <a:endParaRPr lang="en-US" dirty="0"/>
          </a:p>
        </p:txBody>
      </p:sp>
      <p:sp>
        <p:nvSpPr>
          <p:cNvPr id="7" name="Content Placeholder 6"/>
          <p:cNvSpPr>
            <a:spLocks noGrp="1"/>
          </p:cNvSpPr>
          <p:nvPr>
            <p:ph sz="half" idx="2"/>
          </p:nvPr>
        </p:nvSpPr>
        <p:spPr>
          <a:xfrm>
            <a:off x="0" y="1782363"/>
            <a:ext cx="4497388" cy="4855402"/>
          </a:xfrm>
        </p:spPr>
        <p:txBody>
          <a:bodyPr>
            <a:normAutofit fontScale="55000" lnSpcReduction="20000"/>
          </a:bodyPr>
          <a:lstStyle/>
          <a:p>
            <a:pPr>
              <a:buClr>
                <a:srgbClr val="FF66FF"/>
              </a:buClr>
              <a:defRPr/>
            </a:pPr>
            <a:endParaRPr lang="en-US" sz="3400" b="1" dirty="0"/>
          </a:p>
          <a:p>
            <a:pPr>
              <a:buClr>
                <a:srgbClr val="FF66FF"/>
              </a:buClr>
              <a:buFont typeface="Arial"/>
              <a:buChar char="•"/>
              <a:defRPr/>
            </a:pPr>
            <a:r>
              <a:rPr lang="en-GB" sz="3400" b="1" dirty="0">
                <a:solidFill>
                  <a:srgbClr val="FFFFFF"/>
                </a:solidFill>
              </a:rPr>
              <a:t>Identified, supported, encouraged and developed for leadership.</a:t>
            </a:r>
          </a:p>
          <a:p>
            <a:pPr>
              <a:buClr>
                <a:srgbClr val="FF66FF"/>
              </a:buClr>
              <a:buFont typeface="Arial"/>
              <a:buChar char="•"/>
              <a:defRPr/>
            </a:pPr>
            <a:endParaRPr lang="en-GB" sz="3400" b="1" dirty="0">
              <a:solidFill>
                <a:srgbClr val="FFFFFF"/>
              </a:solidFill>
            </a:endParaRPr>
          </a:p>
          <a:p>
            <a:pPr>
              <a:buClr>
                <a:srgbClr val="FF66FF"/>
              </a:buClr>
              <a:buFont typeface="Arial"/>
              <a:buChar char="•"/>
              <a:defRPr/>
            </a:pPr>
            <a:r>
              <a:rPr lang="en-GB" sz="3400" b="1" dirty="0">
                <a:solidFill>
                  <a:srgbClr val="FFFFFF"/>
                </a:solidFill>
              </a:rPr>
              <a:t>Achieving the most senior leadership positions in prestigious, national co-educational universities.</a:t>
            </a:r>
          </a:p>
          <a:p>
            <a:pPr>
              <a:buClr>
                <a:srgbClr val="FF66FF"/>
              </a:buClr>
              <a:buFont typeface="Arial"/>
              <a:buChar char="•"/>
              <a:defRPr/>
            </a:pPr>
            <a:endParaRPr lang="en-GB" sz="3400" b="1" dirty="0">
              <a:solidFill>
                <a:srgbClr val="FFFFFF"/>
              </a:solidFill>
            </a:endParaRPr>
          </a:p>
          <a:p>
            <a:pPr>
              <a:buClr>
                <a:srgbClr val="FF66FF"/>
              </a:buClr>
              <a:buFont typeface="Arial"/>
              <a:buChar char="•"/>
              <a:defRPr/>
            </a:pPr>
            <a:r>
              <a:rPr lang="en-GB" sz="3400" b="1" dirty="0">
                <a:solidFill>
                  <a:srgbClr val="FFFFFF"/>
                </a:solidFill>
              </a:rPr>
              <a:t>Personally/ collectively desiring senior leadership.</a:t>
            </a:r>
          </a:p>
          <a:p>
            <a:pPr>
              <a:buClr>
                <a:srgbClr val="FF66FF"/>
              </a:buClr>
              <a:buFont typeface="Arial"/>
              <a:buChar char="•"/>
              <a:defRPr/>
            </a:pPr>
            <a:endParaRPr lang="en-GB" sz="3400" b="1" dirty="0">
              <a:solidFill>
                <a:srgbClr val="FFFFFF"/>
              </a:solidFill>
            </a:endParaRPr>
          </a:p>
          <a:p>
            <a:pPr>
              <a:buClr>
                <a:srgbClr val="FF66FF"/>
              </a:buClr>
              <a:buFont typeface="Arial"/>
              <a:buChar char="•"/>
              <a:defRPr/>
            </a:pPr>
            <a:r>
              <a:rPr lang="en-GB" sz="3400" b="1" dirty="0">
                <a:solidFill>
                  <a:srgbClr val="FFFFFF"/>
                </a:solidFill>
              </a:rPr>
              <a:t>Attracted to labour intensity of competitive, audit cultures in the managerialised global academy.</a:t>
            </a:r>
          </a:p>
          <a:p>
            <a:pPr>
              <a:buClr>
                <a:srgbClr val="FF66FF"/>
              </a:buClr>
              <a:buFont typeface="Arial"/>
              <a:buChar char="•"/>
              <a:defRPr/>
            </a:pPr>
            <a:endParaRPr lang="en-GB" sz="3400" b="1" dirty="0">
              <a:solidFill>
                <a:srgbClr val="FFFFFF"/>
              </a:solidFill>
            </a:endParaRPr>
          </a:p>
          <a:p>
            <a:pPr>
              <a:buClr>
                <a:srgbClr val="FF66FF"/>
              </a:buClr>
              <a:buFont typeface="Arial"/>
              <a:buChar char="•"/>
              <a:defRPr/>
            </a:pPr>
            <a:r>
              <a:rPr lang="en-GB" sz="3400" b="1" dirty="0">
                <a:solidFill>
                  <a:srgbClr val="FFFFFF"/>
                </a:solidFill>
              </a:rPr>
              <a:t>Intelligible/ seen as leaders?</a:t>
            </a:r>
          </a:p>
          <a:p>
            <a:endParaRPr lang="en-US" dirty="0"/>
          </a:p>
        </p:txBody>
      </p:sp>
      <p:sp>
        <p:nvSpPr>
          <p:cNvPr id="8" name="Text Placeholder 7"/>
          <p:cNvSpPr>
            <a:spLocks noGrp="1"/>
          </p:cNvSpPr>
          <p:nvPr>
            <p:ph type="body" sz="quarter" idx="3"/>
          </p:nvPr>
        </p:nvSpPr>
        <p:spPr/>
        <p:txBody>
          <a:bodyPr/>
          <a:lstStyle/>
          <a:p>
            <a:r>
              <a:rPr lang="en-GB" dirty="0">
                <a:solidFill>
                  <a:srgbClr val="FF66FF"/>
                </a:solidFill>
              </a:rPr>
              <a:t>Women Are</a:t>
            </a:r>
          </a:p>
          <a:p>
            <a:endParaRPr lang="en-US" dirty="0"/>
          </a:p>
        </p:txBody>
      </p:sp>
      <p:sp>
        <p:nvSpPr>
          <p:cNvPr id="9" name="Content Placeholder 8"/>
          <p:cNvSpPr>
            <a:spLocks noGrp="1"/>
          </p:cNvSpPr>
          <p:nvPr>
            <p:ph sz="quarter" idx="4"/>
          </p:nvPr>
        </p:nvSpPr>
        <p:spPr>
          <a:xfrm>
            <a:off x="4497388" y="1782362"/>
            <a:ext cx="4454565" cy="5075638"/>
          </a:xfrm>
        </p:spPr>
        <p:txBody>
          <a:bodyPr>
            <a:normAutofit fontScale="25000" lnSpcReduction="20000"/>
          </a:bodyPr>
          <a:lstStyle/>
          <a:p>
            <a:pPr>
              <a:buClr>
                <a:srgbClr val="FF66FF"/>
              </a:buClr>
              <a:defRPr/>
            </a:pPr>
            <a:r>
              <a:rPr lang="en-GB" sz="6200" b="1" dirty="0">
                <a:solidFill>
                  <a:srgbClr val="FFFFFF"/>
                </a:solidFill>
              </a:rPr>
              <a:t>Constrained by socio-cultural </a:t>
            </a:r>
            <a:r>
              <a:rPr lang="en-GB" sz="6200" b="1" dirty="0" smtClean="0">
                <a:solidFill>
                  <a:srgbClr val="FFFFFF"/>
                </a:solidFill>
              </a:rPr>
              <a:t>messages.</a:t>
            </a:r>
            <a:endParaRPr lang="en-GB" sz="6200" b="1" dirty="0">
              <a:solidFill>
                <a:srgbClr val="FFFFFF"/>
              </a:solidFill>
            </a:endParaRPr>
          </a:p>
          <a:p>
            <a:pPr marL="0" indent="0">
              <a:buClr>
                <a:srgbClr val="FF66FF"/>
              </a:buClr>
              <a:buFontTx/>
              <a:buNone/>
              <a:defRPr/>
            </a:pPr>
            <a:endParaRPr lang="en-GB" sz="6200" b="1" dirty="0">
              <a:solidFill>
                <a:srgbClr val="FFFFFF"/>
              </a:solidFill>
            </a:endParaRPr>
          </a:p>
          <a:p>
            <a:pPr>
              <a:buClr>
                <a:srgbClr val="FF66FF"/>
              </a:buClr>
              <a:defRPr/>
            </a:pPr>
            <a:r>
              <a:rPr lang="en-GB" sz="6200" b="1" dirty="0">
                <a:solidFill>
                  <a:srgbClr val="FFFFFF"/>
                </a:solidFill>
              </a:rPr>
              <a:t>Entering middle management</a:t>
            </a:r>
            <a:r>
              <a:rPr lang="en-GB" sz="6200" b="1" dirty="0" smtClean="0">
                <a:solidFill>
                  <a:srgbClr val="FFFFFF"/>
                </a:solidFill>
              </a:rPr>
              <a:t>.</a:t>
            </a:r>
          </a:p>
          <a:p>
            <a:pPr>
              <a:buClr>
                <a:srgbClr val="FF66FF"/>
              </a:buClr>
              <a:defRPr/>
            </a:pPr>
            <a:endParaRPr lang="en-GB" sz="6200" b="1" dirty="0">
              <a:solidFill>
                <a:srgbClr val="FFFFFF"/>
              </a:solidFill>
            </a:endParaRPr>
          </a:p>
          <a:p>
            <a:pPr>
              <a:buClr>
                <a:srgbClr val="FF66FF"/>
              </a:buClr>
              <a:defRPr/>
            </a:pPr>
            <a:r>
              <a:rPr lang="en-GB" sz="6200" b="1" dirty="0" smtClean="0">
                <a:solidFill>
                  <a:srgbClr val="FFFFFF"/>
                </a:solidFill>
              </a:rPr>
              <a:t>Horizontally segregated.</a:t>
            </a:r>
            <a:endParaRPr lang="en-GB" sz="6200" b="1" dirty="0">
              <a:solidFill>
                <a:srgbClr val="FFFFFF"/>
              </a:solidFill>
            </a:endParaRPr>
          </a:p>
          <a:p>
            <a:pPr marL="0" indent="0">
              <a:buClr>
                <a:srgbClr val="FF66FF"/>
              </a:buClr>
              <a:buFontTx/>
              <a:buNone/>
              <a:defRPr/>
            </a:pPr>
            <a:r>
              <a:rPr lang="en-GB" sz="6200" b="1" dirty="0">
                <a:solidFill>
                  <a:srgbClr val="FFFFFF"/>
                </a:solidFill>
              </a:rPr>
              <a:t> </a:t>
            </a:r>
          </a:p>
          <a:p>
            <a:pPr>
              <a:buClr>
                <a:srgbClr val="FF66FF"/>
              </a:buClr>
              <a:defRPr/>
            </a:pPr>
            <a:r>
              <a:rPr lang="en-GB" sz="6200" b="1" dirty="0">
                <a:solidFill>
                  <a:srgbClr val="FFFFFF"/>
                </a:solidFill>
              </a:rPr>
              <a:t>Often located on career pathways that do not lead to senior positions. </a:t>
            </a:r>
          </a:p>
          <a:p>
            <a:pPr marL="0" indent="0">
              <a:buClr>
                <a:srgbClr val="FF66FF"/>
              </a:buClr>
              <a:buFontTx/>
              <a:buNone/>
              <a:defRPr/>
            </a:pPr>
            <a:endParaRPr lang="en-GB" sz="6200" b="1" dirty="0">
              <a:solidFill>
                <a:srgbClr val="FFFFFF"/>
              </a:solidFill>
            </a:endParaRPr>
          </a:p>
          <a:p>
            <a:pPr>
              <a:buClr>
                <a:srgbClr val="FF66FF"/>
              </a:buClr>
              <a:defRPr/>
            </a:pPr>
            <a:r>
              <a:rPr lang="en-GB" sz="6200" b="1" dirty="0">
                <a:solidFill>
                  <a:srgbClr val="FFFFFF"/>
                </a:solidFill>
              </a:rPr>
              <a:t>Burdened with affective load:</a:t>
            </a:r>
          </a:p>
          <a:p>
            <a:pPr>
              <a:buClr>
                <a:srgbClr val="FF66FF"/>
              </a:buClr>
              <a:buFont typeface="Wingdings" charset="2"/>
              <a:buChar char="ü"/>
              <a:defRPr/>
            </a:pPr>
            <a:r>
              <a:rPr lang="en-GB" sz="6200" b="1" dirty="0">
                <a:solidFill>
                  <a:srgbClr val="FFFFFF"/>
                </a:solidFill>
              </a:rPr>
              <a:t> being ‘other’ in masculinist cultures</a:t>
            </a:r>
          </a:p>
          <a:p>
            <a:pPr>
              <a:buClr>
                <a:srgbClr val="FF66FF"/>
              </a:buClr>
              <a:buFont typeface="Wingdings" charset="2"/>
              <a:buChar char="ü"/>
              <a:defRPr/>
            </a:pPr>
            <a:r>
              <a:rPr lang="en-GB" sz="6200" b="1" dirty="0">
                <a:solidFill>
                  <a:srgbClr val="FFFFFF"/>
                </a:solidFill>
              </a:rPr>
              <a:t> navigating between professional and domestic responsibilities.</a:t>
            </a:r>
          </a:p>
          <a:p>
            <a:pPr>
              <a:buClr>
                <a:srgbClr val="FF66FF"/>
              </a:buClr>
              <a:buFont typeface="Wingdings" charset="2"/>
              <a:buChar char="ü"/>
              <a:defRPr/>
            </a:pPr>
            <a:endParaRPr lang="en-GB" sz="6200" b="1" dirty="0">
              <a:solidFill>
                <a:srgbClr val="FFFFFF"/>
              </a:solidFill>
            </a:endParaRPr>
          </a:p>
          <a:p>
            <a:pPr>
              <a:buClr>
                <a:srgbClr val="FF66FF"/>
              </a:buClr>
              <a:buFont typeface="Wingdings" charset="2"/>
              <a:buChar char="ü"/>
              <a:defRPr/>
            </a:pPr>
            <a:r>
              <a:rPr lang="en-GB" sz="6200" b="1" dirty="0">
                <a:solidFill>
                  <a:srgbClr val="FFFFFF"/>
                </a:solidFill>
              </a:rPr>
              <a:t>Hearing leadership narratives as unliveable </a:t>
            </a:r>
            <a:r>
              <a:rPr lang="en-GB" sz="6200" b="1" dirty="0" smtClean="0">
                <a:solidFill>
                  <a:srgbClr val="FFFFFF"/>
                </a:solidFill>
              </a:rPr>
              <a:t>lives.</a:t>
            </a:r>
            <a:endParaRPr lang="en-GB" sz="6200" b="1" dirty="0">
              <a:solidFill>
                <a:srgbClr val="FFFFFF"/>
              </a:solidFill>
            </a:endParaRPr>
          </a:p>
          <a:p>
            <a:pPr marL="0" indent="0">
              <a:buClr>
                <a:srgbClr val="FF66FF"/>
              </a:buClr>
              <a:buFontTx/>
              <a:buNone/>
              <a:defRPr/>
            </a:pPr>
            <a:endParaRPr lang="en-GB" sz="6200" b="1" dirty="0">
              <a:solidFill>
                <a:srgbClr val="FFFFFF"/>
              </a:solidFill>
            </a:endParaRPr>
          </a:p>
          <a:p>
            <a:pPr>
              <a:buClr>
                <a:srgbClr val="FF66FF"/>
              </a:buClr>
              <a:buFont typeface="Wingdings" charset="2"/>
              <a:buChar char="ü"/>
              <a:defRPr/>
            </a:pPr>
            <a:r>
              <a:rPr lang="en-GB" sz="6200" b="1" dirty="0">
                <a:solidFill>
                  <a:srgbClr val="FFFFFF"/>
                </a:solidFill>
              </a:rPr>
              <a:t>Often perceiving leadership as loss</a:t>
            </a:r>
            <a:r>
              <a:rPr lang="en-GB" sz="6200" b="1" dirty="0" smtClean="0">
                <a:solidFill>
                  <a:srgbClr val="FFFFFF"/>
                </a:solidFill>
              </a:rPr>
              <a:t>.</a:t>
            </a:r>
          </a:p>
          <a:p>
            <a:pPr marL="0" indent="0">
              <a:buClr>
                <a:srgbClr val="FF66FF"/>
              </a:buClr>
              <a:buNone/>
              <a:defRPr/>
            </a:pPr>
            <a:endParaRPr lang="en-GB" sz="6200" b="1" dirty="0">
              <a:solidFill>
                <a:srgbClr val="FFFFFF"/>
              </a:solidFill>
            </a:endParaRPr>
          </a:p>
          <a:p>
            <a:pPr>
              <a:buClr>
                <a:srgbClr val="FF66FF"/>
              </a:buClr>
              <a:buFont typeface="Wingdings" charset="2"/>
              <a:buChar char="ü"/>
              <a:defRPr/>
            </a:pPr>
            <a:r>
              <a:rPr lang="en-GB" sz="6200" b="1" dirty="0">
                <a:solidFill>
                  <a:srgbClr val="FFFFFF"/>
                </a:solidFill>
              </a:rPr>
              <a:t>Demanding change. </a:t>
            </a:r>
          </a:p>
          <a:p>
            <a:endParaRPr lang="en-US" dirty="0"/>
          </a:p>
        </p:txBody>
      </p:sp>
    </p:spTree>
    <p:extLst>
      <p:ext uri="{BB962C8B-B14F-4D97-AF65-F5344CB8AC3E}">
        <p14:creationId xmlns:p14="http://schemas.microsoft.com/office/powerpoint/2010/main" val="3185461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trips(down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strips(down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strips(downLeft)">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strips(downLeft)">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strips(downLeft)">
                                      <p:cBhvr>
                                        <p:cTn id="27" dur="500"/>
                                        <p:tgtEl>
                                          <p:spTgt spid="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strips(downLeft)">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strips(downLeft)">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strips(downLeft)">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strips(downLeft)">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strips(downLeft)">
                                      <p:cBhvr>
                                        <p:cTn id="52" dur="500"/>
                                        <p:tgtEl>
                                          <p:spTgt spid="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strips(downLeft)">
                                      <p:cBhvr>
                                        <p:cTn id="57" dur="500"/>
                                        <p:tgtEl>
                                          <p:spTgt spid="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9">
                                            <p:txEl>
                                              <p:pRg st="9" end="9"/>
                                            </p:txEl>
                                          </p:spTgt>
                                        </p:tgtEl>
                                        <p:attrNameLst>
                                          <p:attrName>style.visibility</p:attrName>
                                        </p:attrNameLst>
                                      </p:cBhvr>
                                      <p:to>
                                        <p:strVal val="visible"/>
                                      </p:to>
                                    </p:set>
                                    <p:animEffect transition="in" filter="strips(downLeft)">
                                      <p:cBhvr>
                                        <p:cTn id="62" dur="500"/>
                                        <p:tgtEl>
                                          <p:spTgt spid="9">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Effect transition="in" filter="strips(downLeft)">
                                      <p:cBhvr>
                                        <p:cTn id="67" dur="500"/>
                                        <p:tgtEl>
                                          <p:spTgt spid="9">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9">
                                            <p:txEl>
                                              <p:pRg st="12" end="12"/>
                                            </p:txEl>
                                          </p:spTgt>
                                        </p:tgtEl>
                                        <p:attrNameLst>
                                          <p:attrName>style.visibility</p:attrName>
                                        </p:attrNameLst>
                                      </p:cBhvr>
                                      <p:to>
                                        <p:strVal val="visible"/>
                                      </p:to>
                                    </p:set>
                                    <p:animEffect transition="in" filter="strips(downLeft)">
                                      <p:cBhvr>
                                        <p:cTn id="72" dur="500"/>
                                        <p:tgtEl>
                                          <p:spTgt spid="9">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9">
                                            <p:txEl>
                                              <p:pRg st="14" end="14"/>
                                            </p:txEl>
                                          </p:spTgt>
                                        </p:tgtEl>
                                        <p:attrNameLst>
                                          <p:attrName>style.visibility</p:attrName>
                                        </p:attrNameLst>
                                      </p:cBhvr>
                                      <p:to>
                                        <p:strVal val="visible"/>
                                      </p:to>
                                    </p:set>
                                    <p:animEffect transition="in" filter="strips(downLeft)">
                                      <p:cBhvr>
                                        <p:cTn id="77" dur="500"/>
                                        <p:tgtEl>
                                          <p:spTgt spid="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9">
                                            <p:txEl>
                                              <p:pRg st="16" end="16"/>
                                            </p:txEl>
                                          </p:spTgt>
                                        </p:tgtEl>
                                        <p:attrNameLst>
                                          <p:attrName>style.visibility</p:attrName>
                                        </p:attrNameLst>
                                      </p:cBhvr>
                                      <p:to>
                                        <p:strVal val="visible"/>
                                      </p:to>
                                    </p:set>
                                    <p:animEffect transition="in" filter="strips(downLeft)">
                                      <p:cBhvr>
                                        <p:cTn id="82"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922</TotalTime>
  <Words>1017</Words>
  <Application>Microsoft Macintosh PowerPoint</Application>
  <PresentationFormat>On-screen Show (4:3)</PresentationFormat>
  <Paragraphs>158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 Black </vt:lpstr>
      <vt:lpstr>Lost Leaders: Women in the  Global Academy</vt:lpstr>
      <vt:lpstr>Women Vice-Chancellors: Leading or Being Led?</vt:lpstr>
      <vt:lpstr>Provocations: How/ Why</vt:lpstr>
      <vt:lpstr> </vt:lpstr>
      <vt:lpstr>Disqualified, Desiring or Dismissing Leadership: A Two-Way Gaze?</vt:lpstr>
      <vt:lpstr>Expanding the Theoretical Lexicon</vt:lpstr>
      <vt:lpstr>Evidence</vt:lpstr>
      <vt:lpstr>Why is Senior Leadership Unattractive to Women?</vt:lpstr>
      <vt:lpstr>Women Reflexively Scanning</vt:lpstr>
      <vt:lpstr>Manifesto for Change: Accountability, Transparency, Development and Data</vt:lpstr>
      <vt:lpstr>Moving On: Global Initiatives</vt:lpstr>
      <vt:lpstr>Critical Hope for Creating Transformative Spaces</vt:lpstr>
      <vt:lpstr>  Invest in Women  </vt:lpstr>
      <vt:lpstr>Equality is Quality</vt:lpstr>
      <vt:lpstr>Follow Up?</vt:lpstr>
    </vt:vector>
  </TitlesOfParts>
  <Company>Univesrity of Sussex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Pryor</dc:creator>
  <cp:lastModifiedBy>Louise Morley</cp:lastModifiedBy>
  <cp:revision>127</cp:revision>
  <cp:lastPrinted>2014-01-28T09:55:20Z</cp:lastPrinted>
  <dcterms:created xsi:type="dcterms:W3CDTF">2014-01-26T18:11:45Z</dcterms:created>
  <dcterms:modified xsi:type="dcterms:W3CDTF">2014-05-15T07:56:03Z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-1985238611</vt:i4>
  </property>
  <property fmtid="{D5CDD505-2E9C-101B-9397-08002B2CF9AE}" pid="3" name="_NewReviewCycle">
    <vt:lpwstr/>
  </property>
  <property fmtid="{D5CDD505-2E9C-101B-9397-08002B2CF9AE}" pid="4" name="_EmailSubject">
    <vt:lpwstr/>
  </property>
  <property fmtid="{D5CDD505-2E9C-101B-9397-08002B2CF9AE}" pid="5" name="_AuthorEmail">
    <vt:lpwstr>j.b.pryor@sussex.ac.uk</vt:lpwstr>
  </property>
  <property fmtid="{D5CDD505-2E9C-101B-9397-08002B2CF9AE}" pid="6" name="_AuthorEmailDisplayName">
    <vt:lpwstr>John Pryor</vt:lpwstr>
  </property>
</Properties>
</file>